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65" r:id="rId3"/>
    <p:sldId id="262" r:id="rId4"/>
    <p:sldId id="258" r:id="rId5"/>
    <p:sldId id="259" r:id="rId6"/>
    <p:sldId id="260" r:id="rId7"/>
    <p:sldId id="295" r:id="rId8"/>
    <p:sldId id="261" r:id="rId9"/>
    <p:sldId id="266" r:id="rId10"/>
    <p:sldId id="270" r:id="rId11"/>
    <p:sldId id="271" r:id="rId12"/>
    <p:sldId id="272" r:id="rId13"/>
    <p:sldId id="292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1" r:id="rId28"/>
    <p:sldId id="293" r:id="rId29"/>
    <p:sldId id="294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2" autoAdjust="0"/>
    <p:restoredTop sz="94637" autoAdjust="0"/>
  </p:normalViewPr>
  <p:slideViewPr>
    <p:cSldViewPr>
      <p:cViewPr varScale="1">
        <p:scale>
          <a:sx n="72" d="100"/>
          <a:sy n="72" d="100"/>
        </p:scale>
        <p:origin x="-141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C954419-1B1A-4B5C-9B6F-F40005A39A7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E8C0F1F-D957-48DB-BD99-93C428C2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954419-1B1A-4B5C-9B6F-F40005A39A7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8C0F1F-D957-48DB-BD99-93C428C2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C954419-1B1A-4B5C-9B6F-F40005A39A7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8C0F1F-D957-48DB-BD99-93C428C2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2B126-69A9-469D-AAE0-E84959895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954419-1B1A-4B5C-9B6F-F40005A39A7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8C0F1F-D957-48DB-BD99-93C428C2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954419-1B1A-4B5C-9B6F-F40005A39A7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E8C0F1F-D957-48DB-BD99-93C428C2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954419-1B1A-4B5C-9B6F-F40005A39A7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8C0F1F-D957-48DB-BD99-93C428C2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954419-1B1A-4B5C-9B6F-F40005A39A7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8C0F1F-D957-48DB-BD99-93C428C2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954419-1B1A-4B5C-9B6F-F40005A39A7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8C0F1F-D957-48DB-BD99-93C428C2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954419-1B1A-4B5C-9B6F-F40005A39A7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8C0F1F-D957-48DB-BD99-93C428C2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954419-1B1A-4B5C-9B6F-F40005A39A7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8C0F1F-D957-48DB-BD99-93C428C2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954419-1B1A-4B5C-9B6F-F40005A39A7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8C0F1F-D957-48DB-BD99-93C428C2F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C954419-1B1A-4B5C-9B6F-F40005A39A7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E8C0F1F-D957-48DB-BD99-93C428C2F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4;&#1091;&#1096;&#1077;&#1074;&#1085;&#1072;&#1103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slide" Target="slide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topsmok.ru/smoker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3.jpe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, Текстура, черный, фон, узор, обои, 1920x1200 обои, рисунки, фото, заставки, на рабочий сто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</p:spPr>
      </p:pic>
      <p:pic>
        <p:nvPicPr>
          <p:cNvPr id="1028" name="Picture 4" descr="Городская стоматологическая поликлиника N3 - Северо-Осетинская государственная медицинская академ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88641"/>
            <a:ext cx="3017565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51520" y="1340768"/>
            <a:ext cx="8712968" cy="338437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Вредные привычки и их влияние </a:t>
            </a:r>
          </a:p>
          <a:p>
            <a:pPr algn="ctr" rtl="0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на здоровье человека:</a:t>
            </a:r>
          </a:p>
          <a:p>
            <a:pPr marL="742950" indent="-742950" algn="ctr" rtl="0">
              <a:buAutoNum type="arabicPeriod"/>
            </a:pP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Табакокурение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742950" indent="-742950" algn="ctr" rtl="0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2. Алкоголь</a:t>
            </a:r>
          </a:p>
          <a:p>
            <a:pPr algn="ctr" rtl="0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3. Наркомания 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1" name="Picture 7" descr="Стена ВКонтакт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869160"/>
            <a:ext cx="2669705" cy="17770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ВТАБЛОИД- новости экономики, политики, социум, новости мира, криминал - Part 2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157192"/>
            <a:ext cx="2053071" cy="1370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Диагноз наркомания . - Рождённые жит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797152"/>
            <a:ext cx="2664296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Душев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 showWhenStopped="0">
                <p:cTn id="48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0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-243408"/>
            <a:ext cx="6476256" cy="1052736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663300"/>
                </a:solidFill>
              </a:rPr>
              <a:t>О вреде курения</a:t>
            </a:r>
          </a:p>
        </p:txBody>
      </p:sp>
      <p:pic>
        <p:nvPicPr>
          <p:cNvPr id="9219" name="Picture 3" descr="j03372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29718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800 ра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10515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kelet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191000"/>
            <a:ext cx="2247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3276600" y="1828800"/>
            <a:ext cx="18288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04800" y="3124200"/>
            <a:ext cx="4800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Табак – один из наиболее распространенных наркотиков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4724400" y="4343400"/>
            <a:ext cx="22098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581400" y="15240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Первый шаг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867400" y="53340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Последний шаг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2" grpId="0" animBg="1"/>
      <p:bldP spid="9224" grpId="0" autoUpdateAnimBg="0"/>
      <p:bldP spid="9225" grpId="0" animBg="1"/>
      <p:bldP spid="9226" grpId="0" autoUpdateAnimBg="0"/>
      <p:bldP spid="922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00400" y="2971800"/>
            <a:ext cx="2286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663300"/>
                </a:solidFill>
                <a:latin typeface="Algerian" pitchFamily="82" charset="0"/>
              </a:rPr>
              <a:t>Никотин наносит удар</a:t>
            </a:r>
          </a:p>
        </p:txBody>
      </p:sp>
      <p:pic>
        <p:nvPicPr>
          <p:cNvPr id="10245" name="Picture 5" descr="легкие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"/>
            <a:ext cx="19812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сердце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0"/>
            <a:ext cx="1768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желуд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862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4191000" y="2133600"/>
            <a:ext cx="381000" cy="6858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-1965988">
            <a:off x="2743200" y="4572000"/>
            <a:ext cx="838200" cy="533400"/>
          </a:xfrm>
          <a:prstGeom prst="leftArrow">
            <a:avLst>
              <a:gd name="adj1" fmla="val 50000"/>
              <a:gd name="adj2" fmla="val 392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8309324">
            <a:off x="5257800" y="4572000"/>
            <a:ext cx="838200" cy="533400"/>
          </a:xfrm>
          <a:prstGeom prst="leftArrow">
            <a:avLst>
              <a:gd name="adj1" fmla="val 50000"/>
              <a:gd name="adj2" fmla="val 392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800600" y="533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33"/>
                </a:solidFill>
                <a:latin typeface="Times New Roman" pitchFamily="18" charset="0"/>
              </a:rPr>
              <a:t>Легкие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81000" y="30480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33"/>
                </a:solidFill>
                <a:latin typeface="Times New Roman" pitchFamily="18" charset="0"/>
              </a:rPr>
              <a:t>Желудок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248400" y="30480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33"/>
                </a:solidFill>
                <a:latin typeface="Times New Roman" pitchFamily="18" charset="0"/>
              </a:rPr>
              <a:t>Сердце</a:t>
            </a:r>
          </a:p>
        </p:txBody>
      </p:sp>
      <p:pic>
        <p:nvPicPr>
          <p:cNvPr id="10263" name="Picture 23" descr="skele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"/>
            <a:ext cx="2247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AutoShape 2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533400" cy="457200"/>
          </a:xfrm>
          <a:prstGeom prst="actionButtonBackPrevious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53" grpId="0" animBg="1"/>
      <p:bldP spid="10254" grpId="0" animBg="1"/>
      <p:bldP spid="10255" grpId="0" animBg="1"/>
      <p:bldP spid="10256" grpId="0" autoUpdateAnimBg="0"/>
      <p:bldP spid="10257" grpId="0" autoUpdateAnimBg="0"/>
      <p:bldP spid="1025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  <a:latin typeface="Algerian" pitchFamily="82" charset="0"/>
              </a:rPr>
              <a:t>О пьянстве и алкоголизме</a:t>
            </a:r>
          </a:p>
        </p:txBody>
      </p:sp>
      <p:pic>
        <p:nvPicPr>
          <p:cNvPr id="11267" name="Picture 3" descr="gir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24384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спирт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648200"/>
            <a:ext cx="25654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подростки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4925" y="381000"/>
            <a:ext cx="1241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429000" y="1341438"/>
            <a:ext cx="3810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accent2"/>
                </a:solidFill>
              </a:rPr>
              <a:t>Пьянство</a:t>
            </a:r>
            <a:r>
              <a:rPr lang="ru-RU" b="1">
                <a:solidFill>
                  <a:schemeClr val="accent2"/>
                </a:solidFill>
              </a:rPr>
              <a:t> - чрезмерное употребление алкоголя, разрушительно действующее на человека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0" y="4648200"/>
            <a:ext cx="4648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accent2"/>
                </a:solidFill>
              </a:rPr>
              <a:t>Алкоголизм </a:t>
            </a:r>
            <a:r>
              <a:rPr lang="ru-RU" b="1">
                <a:solidFill>
                  <a:schemeClr val="accent2"/>
                </a:solidFill>
              </a:rPr>
              <a:t>– химическая зависимость от алкоголя, приводящая к вынужденному и неумеренному его употреблению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5400000">
            <a:off x="2667000" y="1676400"/>
            <a:ext cx="914400" cy="609600"/>
          </a:xfrm>
          <a:custGeom>
            <a:avLst/>
            <a:gdLst>
              <a:gd name="T0" fmla="*/ 653161 w 21600"/>
              <a:gd name="T1" fmla="*/ 0 h 21600"/>
              <a:gd name="T2" fmla="*/ 391880 w 21600"/>
              <a:gd name="T3" fmla="*/ 203200 h 21600"/>
              <a:gd name="T4" fmla="*/ 0 w 21600"/>
              <a:gd name="T5" fmla="*/ 508028 h 21600"/>
              <a:gd name="T6" fmla="*/ 391880 w 21600"/>
              <a:gd name="T7" fmla="*/ 609600 h 21600"/>
              <a:gd name="T8" fmla="*/ 783759 w 21600"/>
              <a:gd name="T9" fmla="*/ 423333 h 21600"/>
              <a:gd name="T10" fmla="*/ 914400 w 21600"/>
              <a:gd name="T11" fmla="*/ 203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7696200" y="3048000"/>
            <a:ext cx="914400" cy="609600"/>
          </a:xfrm>
          <a:custGeom>
            <a:avLst/>
            <a:gdLst>
              <a:gd name="T0" fmla="*/ 653161 w 21600"/>
              <a:gd name="T1" fmla="*/ 0 h 21600"/>
              <a:gd name="T2" fmla="*/ 391880 w 21600"/>
              <a:gd name="T3" fmla="*/ 203200 h 21600"/>
              <a:gd name="T4" fmla="*/ 0 w 21600"/>
              <a:gd name="T5" fmla="*/ 508028 h 21600"/>
              <a:gd name="T6" fmla="*/ 391880 w 21600"/>
              <a:gd name="T7" fmla="*/ 609600 h 21600"/>
              <a:gd name="T8" fmla="*/ 783759 w 21600"/>
              <a:gd name="T9" fmla="*/ 423333 h 21600"/>
              <a:gd name="T10" fmla="*/ 914400 w 21600"/>
              <a:gd name="T11" fmla="*/ 203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4953000" y="53340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2209800" y="3581400"/>
            <a:ext cx="685800" cy="609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1.</a:t>
            </a: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7239000" y="2362200"/>
            <a:ext cx="685800" cy="609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2.</a:t>
            </a: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5638800" y="6019800"/>
            <a:ext cx="685800" cy="609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3.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348038" y="3716338"/>
            <a:ext cx="3810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8080"/>
                </a:solidFill>
              </a:rPr>
              <a:t>Выявлено три важных фактора, связанных с высоким риском развития алкоголизма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70" grpId="0" autoUpdateAnimBg="0"/>
      <p:bldP spid="11277" grpId="0" autoUpdateAnimBg="0"/>
      <p:bldP spid="11278" grpId="0" animBg="1"/>
      <p:bldP spid="11279" grpId="0" animBg="1"/>
      <p:bldP spid="11280" grpId="0" animBg="1"/>
      <p:bldP spid="11282" grpId="0" animBg="1" autoUpdateAnimBg="0"/>
      <p:bldP spid="11283" grpId="0" animBg="1" autoUpdateAnimBg="0"/>
      <p:bldP spid="11284" grpId="0" animBg="1" autoUpdateAnimBg="0"/>
      <p:bldP spid="1128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{98FD7FE8-D60D-423A-9DA8-38886AD4623F}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60648"/>
            <a:ext cx="7772400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660066"/>
                </a:solidFill>
              </a:rPr>
              <a:t>О наркотиках</a:t>
            </a:r>
          </a:p>
        </p:txBody>
      </p:sp>
      <p:pic>
        <p:nvPicPr>
          <p:cNvPr id="15363" name="Picture 3" descr="j0337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048000"/>
            <a:ext cx="20574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виды наркот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76400"/>
            <a:ext cx="1676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уко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85800"/>
            <a:ext cx="1514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1000" y="3733800"/>
            <a:ext cx="8382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Наркотики </a:t>
            </a:r>
            <a:r>
              <a:rPr lang="ru-RU" sz="1800"/>
              <a:t>– это те или иные вещества, которые: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/>
              <a:t> способны вызывать эйфорию (приподнятое настроение);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/>
              <a:t> способны вызывать зависимость (психическую или физическую);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/>
              <a:t> наносят существенный вред, приносимый психическому и физическому здоровью регулярно употребляющих их;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/>
              <a:t> создают опасность широкого распространения этих веществ среди населения;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Классификация наркотиков</a:t>
            </a:r>
          </a:p>
        </p:txBody>
      </p:sp>
      <p:pic>
        <p:nvPicPr>
          <p:cNvPr id="16387" name="Picture 3" descr="плакат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752600"/>
            <a:ext cx="1990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Производные конопли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248400" y="36576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Опиатные наркотики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" y="3810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Психостимуляторы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181600" y="1524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Галлюциногены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971800" y="5257800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Летучие наркотически действующие вещества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 flipV="1">
            <a:off x="2514600" y="1981200"/>
            <a:ext cx="914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4419600" y="4114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5562600" y="1981200"/>
            <a:ext cx="1066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1981200" y="3124200"/>
            <a:ext cx="1371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5562600" y="31242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8" grpId="0" autoUpdateAnimBg="0"/>
      <p:bldP spid="16389" grpId="0" autoUpdateAnimBg="0"/>
      <p:bldP spid="16390" grpId="0" autoUpdateAnimBg="0"/>
      <p:bldP spid="16391" grpId="0" autoUpdateAnimBg="0"/>
      <p:bldP spid="16392" grpId="0" autoUpdateAnimBg="0"/>
      <p:bldP spid="16393" grpId="0" animBg="1"/>
      <p:bldP spid="16397" grpId="0" animBg="1"/>
      <p:bldP spid="16398" grpId="0" animBg="1"/>
      <p:bldP spid="16399" grpId="0" animBg="1"/>
      <p:bldP spid="164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69342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Производные конопли</a:t>
            </a:r>
          </a:p>
        </p:txBody>
      </p:sp>
      <p:pic>
        <p:nvPicPr>
          <p:cNvPr id="17411" name="Picture 3" descr="анаш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марихуа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47800"/>
            <a:ext cx="2209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04800" y="2362200"/>
            <a:ext cx="5791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Марихуана</a:t>
            </a:r>
            <a:r>
              <a:rPr lang="ru-RU" b="1"/>
              <a:t> </a:t>
            </a:r>
            <a:r>
              <a:rPr lang="ru-RU"/>
              <a:t>– высушенная или не высушенная зеленая травянистая часть конопли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048000" y="4648200"/>
            <a:ext cx="5867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Анаша, гашиш, план</a:t>
            </a:r>
            <a:r>
              <a:rPr lang="ru-RU"/>
              <a:t> – прессованная часть смолы, пыльцы и мелко измельченных верхушек конопли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4" grpId="0" autoUpdateAnimBg="0"/>
      <p:bldP spid="1741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6248400" cy="1066800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solidFill>
                  <a:srgbClr val="800080"/>
                </a:solidFill>
              </a:rPr>
              <a:t>Опиатные</a:t>
            </a:r>
            <a:r>
              <a:rPr lang="ru-RU" b="1" dirty="0" smtClean="0">
                <a:solidFill>
                  <a:srgbClr val="800080"/>
                </a:solidFill>
              </a:rPr>
              <a:t> наркотики</a:t>
            </a:r>
          </a:p>
        </p:txBody>
      </p:sp>
      <p:pic>
        <p:nvPicPr>
          <p:cNvPr id="18435" name="Picture 3" descr="геро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029200"/>
            <a:ext cx="22098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коде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425" y="4495800"/>
            <a:ext cx="15795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кокаин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066800"/>
            <a:ext cx="1905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j0145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143000"/>
            <a:ext cx="1276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447800" y="1600200"/>
            <a:ext cx="403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/>
              <a:t>«Маковая соломка»</a:t>
            </a:r>
            <a:r>
              <a:rPr lang="ru-RU" sz="2000"/>
              <a:t> - мелко размолотые коричневато-желтые сухие части растений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410200" y="2514600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/>
              <a:t>Героин</a:t>
            </a:r>
            <a:r>
              <a:rPr lang="ru-RU" sz="2000"/>
              <a:t> – светлый серовато-коричневый порошок в виде мелких кристалликов с неприятным запахом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86200" y="4876800"/>
            <a:ext cx="327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/>
              <a:t>Кодеин</a:t>
            </a:r>
            <a:r>
              <a:rPr lang="ru-RU" sz="2000"/>
              <a:t> – встречается в виде официальных таблеток от кашля и головной боли, как правило импортного производства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04800" y="3886200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/>
              <a:t>Метадон </a:t>
            </a:r>
            <a:r>
              <a:rPr lang="ru-RU" sz="2000"/>
              <a:t>– синтетический наркотик, выглядит как героин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 rot="-1294322">
            <a:off x="3886200" y="2895600"/>
            <a:ext cx="1524000" cy="1600200"/>
          </a:xfrm>
          <a:custGeom>
            <a:avLst/>
            <a:gdLst>
              <a:gd name="T0" fmla="*/ 1524000 w 21600"/>
              <a:gd name="T1" fmla="*/ 800100 h 21600"/>
              <a:gd name="T2" fmla="*/ 762000 w 21600"/>
              <a:gd name="T3" fmla="*/ 1600200 h 21600"/>
              <a:gd name="T4" fmla="*/ 0 w 21600"/>
              <a:gd name="T5" fmla="*/ 800100 h 21600"/>
              <a:gd name="T6" fmla="*/ 762000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100 w 21600"/>
              <a:gd name="T13" fmla="*/ 8100 h 21600"/>
              <a:gd name="T14" fmla="*/ 13500 w 21600"/>
              <a:gd name="T15" fmla="*/ 13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100" y="8100"/>
                </a:moveTo>
                <a:lnTo>
                  <a:pt x="9450" y="81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8100"/>
                </a:lnTo>
                <a:lnTo>
                  <a:pt x="13500" y="8100"/>
                </a:lnTo>
                <a:lnTo>
                  <a:pt x="135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3500" y="12150"/>
                </a:lnTo>
                <a:lnTo>
                  <a:pt x="13500" y="13500"/>
                </a:lnTo>
                <a:lnTo>
                  <a:pt x="12150" y="135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3500"/>
                </a:lnTo>
                <a:lnTo>
                  <a:pt x="8100" y="13500"/>
                </a:lnTo>
                <a:lnTo>
                  <a:pt x="81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8100" y="945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9" grpId="0" autoUpdateAnimBg="0"/>
      <p:bldP spid="18440" grpId="0" autoUpdateAnimBg="0"/>
      <p:bldP spid="18441" grpId="0" autoUpdateAnimBg="0"/>
      <p:bldP spid="18442" grpId="0" autoUpdateAnimBg="0"/>
      <p:bldP spid="184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экст"/>
          <p:cNvPicPr>
            <a:picLocks noChangeAspect="1" noChangeArrowheads="1"/>
          </p:cNvPicPr>
          <p:nvPr/>
        </p:nvPicPr>
        <p:blipFill>
          <a:blip r:embed="rId2" cstate="print"/>
          <a:srcRect b="8633"/>
          <a:stretch>
            <a:fillRect/>
          </a:stretch>
        </p:blipFill>
        <p:spPr bwMode="auto">
          <a:xfrm>
            <a:off x="6096000" y="10668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096000" cy="9144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Психостимуляторы</a:t>
            </a:r>
          </a:p>
        </p:txBody>
      </p:sp>
      <p:pic>
        <p:nvPicPr>
          <p:cNvPr id="19459" name="Picture 3" descr="кокаин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2819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экстази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4384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3505200"/>
            <a:ext cx="2971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00FF"/>
                </a:solidFill>
              </a:rPr>
              <a:t>Кокаин </a:t>
            </a:r>
            <a:r>
              <a:rPr lang="ru-RU" b="1">
                <a:solidFill>
                  <a:srgbClr val="0000FF"/>
                </a:solidFill>
              </a:rPr>
              <a:t>–</a:t>
            </a:r>
            <a:r>
              <a:rPr lang="ru-RU">
                <a:solidFill>
                  <a:srgbClr val="0000FF"/>
                </a:solidFill>
              </a:rPr>
              <a:t> белый кристаллический порошок, по виду похож на питьевую соду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019800" y="3429000"/>
            <a:ext cx="3124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00FF"/>
                </a:solidFill>
              </a:rPr>
              <a:t>Экстази</a:t>
            </a:r>
            <a:r>
              <a:rPr lang="ru-RU" b="1">
                <a:solidFill>
                  <a:srgbClr val="0000FF"/>
                </a:solidFill>
              </a:rPr>
              <a:t> </a:t>
            </a:r>
            <a:r>
              <a:rPr lang="ru-RU">
                <a:solidFill>
                  <a:srgbClr val="0000FF"/>
                </a:solidFill>
              </a:rPr>
              <a:t>– производятся в виде разноцветных таблеточек различной формы, иногда с рисунками на поверхности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2" grpId="0" autoUpdateAnimBg="0"/>
      <p:bldP spid="1946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5791200" cy="990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8080"/>
                </a:solidFill>
              </a:rPr>
              <a:t>Галлюциногены</a:t>
            </a:r>
          </a:p>
        </p:txBody>
      </p:sp>
      <p:pic>
        <p:nvPicPr>
          <p:cNvPr id="20484" name="Picture 4" descr="лсд"/>
          <p:cNvPicPr>
            <a:picLocks noChangeAspect="1" noChangeArrowheads="1"/>
          </p:cNvPicPr>
          <p:nvPr/>
        </p:nvPicPr>
        <p:blipFill>
          <a:blip r:embed="rId2" cstate="print">
            <a:lum bright="18000" contrast="24000"/>
          </a:blip>
          <a:srcRect/>
          <a:stretch>
            <a:fillRect/>
          </a:stretch>
        </p:blipFill>
        <p:spPr bwMode="auto">
          <a:xfrm>
            <a:off x="5867400" y="914400"/>
            <a:ext cx="19812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грибы3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838200" y="1524000"/>
            <a:ext cx="28194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3810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3366"/>
                </a:solidFill>
              </a:rPr>
              <a:t>Грибы рода </a:t>
            </a:r>
            <a:r>
              <a:rPr lang="en-US" b="1" i="1">
                <a:solidFill>
                  <a:srgbClr val="003366"/>
                </a:solidFill>
                <a:latin typeface="Arbat-Bold" pitchFamily="2" charset="0"/>
              </a:rPr>
              <a:t>Psilotsibum</a:t>
            </a:r>
            <a:r>
              <a:rPr lang="en-US">
                <a:solidFill>
                  <a:srgbClr val="003366"/>
                </a:solidFill>
                <a:latin typeface="Arbat-Bold" pitchFamily="2" charset="0"/>
              </a:rPr>
              <a:t>-</a:t>
            </a:r>
            <a:r>
              <a:rPr lang="en-US">
                <a:solidFill>
                  <a:srgbClr val="003366"/>
                </a:solidFill>
              </a:rPr>
              <a:t> </a:t>
            </a:r>
            <a:r>
              <a:rPr lang="ru-RU">
                <a:solidFill>
                  <a:srgbClr val="003366"/>
                </a:solidFill>
              </a:rPr>
              <a:t>выглядят как маленькие коричневые поганки на тонкой ножке, шляпка имеет фиолетовый оттенок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800600" y="1371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488" name="Picture 8" descr="мар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029200"/>
            <a:ext cx="12573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953000" y="2667000"/>
            <a:ext cx="3962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3366"/>
                </a:solidFill>
              </a:rPr>
              <a:t>ЛСД</a:t>
            </a:r>
            <a:r>
              <a:rPr lang="ru-RU">
                <a:solidFill>
                  <a:srgbClr val="003366"/>
                </a:solidFill>
              </a:rPr>
              <a:t> – существует в виде прозрачного раствора, порошка и в виде разноцветных марок, напоминающих почтовые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6" grpId="0" autoUpdateAnimBg="0"/>
      <p:bldP spid="2048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chemeClr val="tx1"/>
                </a:solidFill>
              </a:rPr>
              <a:t>Жизнь дается один раз</a:t>
            </a:r>
          </a:p>
        </p:txBody>
      </p:sp>
      <p:pic>
        <p:nvPicPr>
          <p:cNvPr id="2051" name="Picture 3" descr="на лестни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00250"/>
            <a:ext cx="29749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мол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325" y="1600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895600" y="5257800"/>
            <a:ext cx="365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00E4"/>
                </a:solidFill>
                <a:latin typeface="Times New Roman" pitchFamily="18" charset="0"/>
              </a:rPr>
              <a:t>Человеческие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sz="4000" b="1">
                <a:solidFill>
                  <a:srgbClr val="00008A"/>
                </a:solidFill>
                <a:latin typeface="Times New Roman" pitchFamily="18" charset="0"/>
              </a:rPr>
              <a:t>пороки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4648200" y="43434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6400800" y="5181600"/>
            <a:ext cx="914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 flipV="1">
            <a:off x="1905000" y="5181600"/>
            <a:ext cx="990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061" name="Picture 13" descr="Photo-200107301024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667000"/>
            <a:ext cx="2667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81000" y="4800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accent2"/>
                </a:solidFill>
                <a:latin typeface="Times New Roman" pitchFamily="18" charset="0"/>
              </a:rPr>
              <a:t>Курение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200400" y="39624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accent2"/>
                </a:solidFill>
                <a:latin typeface="Times New Roman" pitchFamily="18" charset="0"/>
              </a:rPr>
              <a:t>Алкоголизм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400800" y="4648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accent2"/>
                </a:solidFill>
                <a:latin typeface="Times New Roman" pitchFamily="18" charset="0"/>
              </a:rPr>
              <a:t>Наркомания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7" grpId="0" autoUpdateAnimBg="0"/>
      <p:bldP spid="2058" grpId="0" animBg="1"/>
      <p:bldP spid="2059" grpId="0" animBg="1"/>
      <p:bldP spid="2060" grpId="0" animBg="1"/>
      <p:bldP spid="2062" grpId="0" autoUpdateAnimBg="0"/>
      <p:bldP spid="2063" grpId="0" autoUpdateAnimBg="0"/>
      <p:bldP spid="206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993300"/>
                </a:solidFill>
              </a:rPr>
              <a:t>Летучие наркотически действующие вещества</a:t>
            </a:r>
          </a:p>
        </p:txBody>
      </p:sp>
      <p:pic>
        <p:nvPicPr>
          <p:cNvPr id="21507" name="Picture 3" descr="ацетон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1295400" y="4343400"/>
            <a:ext cx="1579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бенз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22860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момент"/>
          <p:cNvPicPr>
            <a:picLocks noChangeAspect="1" noChangeArrowheads="1"/>
          </p:cNvPicPr>
          <p:nvPr/>
        </p:nvPicPr>
        <p:blipFill>
          <a:blip r:embed="rId4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6477000" y="4267200"/>
            <a:ext cx="1530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286000" y="205740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993300"/>
                </a:solidFill>
              </a:rPr>
              <a:t>Бензин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09800" y="45720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993300"/>
                </a:solidFill>
              </a:rPr>
              <a:t>Ацетон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791200" y="2971800"/>
            <a:ext cx="281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993300"/>
                </a:solidFill>
              </a:rPr>
              <a:t>Клей «Момент»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11" grpId="0" autoUpdateAnimBg="0"/>
      <p:bldP spid="21512" grpId="0" autoUpdateAnimBg="0"/>
      <p:bldP spid="2151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6553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003366"/>
                </a:solidFill>
              </a:rPr>
              <a:t>О вреде наркотиков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051050" y="3213100"/>
            <a:ext cx="4416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66"/>
                </a:solidFill>
              </a:rPr>
              <a:t>Что наркотики приносят людям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124075" y="2492375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366"/>
                </a:solidFill>
              </a:rPr>
              <a:t>Физическая зависимость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27088" y="45085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366"/>
                </a:solidFill>
              </a:rPr>
              <a:t>Психологическая зависимость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187450" y="5373688"/>
            <a:ext cx="624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Развитие постоянной, иногда непреодолимой психологической потребности в наркотике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042988" y="908050"/>
            <a:ext cx="65039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Состояние, развивающееся в результате употребления наркотиков; приводит к химической зависимости организма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V="1">
            <a:off x="4284663" y="292417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4284663" y="40767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4284663" y="2133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4284663" y="48688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  <p:bldP spid="22532" grpId="0" autoUpdateAnimBg="0"/>
      <p:bldP spid="22533" grpId="0" autoUpdateAnimBg="0"/>
      <p:bldP spid="22534" grpId="0" autoUpdateAnimBg="0"/>
      <p:bldP spid="22536" grpId="0" autoUpdateAnimBg="0"/>
      <p:bldP spid="22538" grpId="0" animBg="1"/>
      <p:bldP spid="22539" grpId="0" animBg="1"/>
      <p:bldP spid="22540" grpId="0" animBg="1"/>
      <p:bldP spid="225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315200" cy="8382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3366"/>
                </a:solidFill>
              </a:rPr>
              <a:t>Употребление конопли</a:t>
            </a:r>
          </a:p>
        </p:txBody>
      </p:sp>
      <p:pic>
        <p:nvPicPr>
          <p:cNvPr id="23556" name="Picture 4" descr="HM0025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953000"/>
            <a:ext cx="1317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28600" y="3581400"/>
            <a:ext cx="1981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Хронический бронхит</a:t>
            </a:r>
          </a:p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Рак легких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209800" y="3505200"/>
            <a:ext cx="2057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Хроническая сердечная недостаточность</a:t>
            </a:r>
          </a:p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Повышение нагрузки на сердце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572000" y="29718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Тяжелые повреждения головного мозга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143000" y="1752600"/>
            <a:ext cx="6781800" cy="1752600"/>
            <a:chOff x="720" y="816"/>
            <a:chExt cx="4272" cy="1104"/>
          </a:xfrm>
        </p:grpSpPr>
        <p:sp>
          <p:nvSpPr>
            <p:cNvPr id="22540" name="Line 7"/>
            <p:cNvSpPr>
              <a:spLocks noChangeShapeType="1"/>
            </p:cNvSpPr>
            <p:nvPr/>
          </p:nvSpPr>
          <p:spPr bwMode="auto">
            <a:xfrm flipV="1">
              <a:off x="720" y="816"/>
              <a:ext cx="4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Line 10"/>
            <p:cNvSpPr>
              <a:spLocks noChangeShapeType="1"/>
            </p:cNvSpPr>
            <p:nvPr/>
          </p:nvSpPr>
          <p:spPr bwMode="auto">
            <a:xfrm>
              <a:off x="720" y="816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>
              <a:off x="2016" y="816"/>
              <a:ext cx="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Line 14"/>
            <p:cNvSpPr>
              <a:spLocks noChangeShapeType="1"/>
            </p:cNvSpPr>
            <p:nvPr/>
          </p:nvSpPr>
          <p:spPr bwMode="auto">
            <a:xfrm>
              <a:off x="3456" y="81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4992" y="816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7086600" y="28194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Ослабление иммунитета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1371600" y="11430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66"/>
                </a:solidFill>
              </a:rPr>
              <a:t>Нарушения в организме</a:t>
            </a:r>
          </a:p>
        </p:txBody>
      </p:sp>
      <p:pic>
        <p:nvPicPr>
          <p:cNvPr id="23572" name="Picture 20" descr="j023467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1143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21" descr="j023473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661248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63" grpId="0" autoUpdateAnimBg="0"/>
      <p:bldP spid="23565" grpId="0" autoUpdateAnimBg="0"/>
      <p:bldP spid="23567" grpId="0" autoUpdateAnimBg="0"/>
      <p:bldP spid="23569" grpId="0" autoUpdateAnimBg="0"/>
      <p:bldP spid="2357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391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003366"/>
                </a:solidFill>
              </a:rPr>
              <a:t>Употребление </a:t>
            </a:r>
            <a:br>
              <a:rPr lang="ru-RU" sz="4000" b="1" smtClean="0">
                <a:solidFill>
                  <a:srgbClr val="003366"/>
                </a:solidFill>
              </a:rPr>
            </a:br>
            <a:r>
              <a:rPr lang="ru-RU" sz="4000" b="1" smtClean="0">
                <a:solidFill>
                  <a:srgbClr val="003366"/>
                </a:solidFill>
              </a:rPr>
              <a:t>опиатных наркотиков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38200" y="2286000"/>
            <a:ext cx="6781800" cy="1676400"/>
            <a:chOff x="528" y="1440"/>
            <a:chExt cx="4272" cy="1056"/>
          </a:xfrm>
        </p:grpSpPr>
        <p:sp>
          <p:nvSpPr>
            <p:cNvPr id="23565" name="Line 3"/>
            <p:cNvSpPr>
              <a:spLocks noChangeShapeType="1"/>
            </p:cNvSpPr>
            <p:nvPr/>
          </p:nvSpPr>
          <p:spPr bwMode="auto">
            <a:xfrm>
              <a:off x="528" y="1440"/>
              <a:ext cx="4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Line 4"/>
            <p:cNvSpPr>
              <a:spLocks noChangeShapeType="1"/>
            </p:cNvSpPr>
            <p:nvPr/>
          </p:nvSpPr>
          <p:spPr bwMode="auto">
            <a:xfrm>
              <a:off x="528" y="1440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Line 5"/>
            <p:cNvSpPr>
              <a:spLocks noChangeShapeType="1"/>
            </p:cNvSpPr>
            <p:nvPr/>
          </p:nvSpPr>
          <p:spPr bwMode="auto">
            <a:xfrm>
              <a:off x="4800" y="144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Line 6"/>
            <p:cNvSpPr>
              <a:spLocks noChangeShapeType="1"/>
            </p:cNvSpPr>
            <p:nvPr/>
          </p:nvSpPr>
          <p:spPr bwMode="auto">
            <a:xfrm>
              <a:off x="2640" y="1440"/>
              <a:ext cx="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9" name="Line 7"/>
            <p:cNvSpPr>
              <a:spLocks noChangeShapeType="1"/>
            </p:cNvSpPr>
            <p:nvPr/>
          </p:nvSpPr>
          <p:spPr bwMode="auto">
            <a:xfrm>
              <a:off x="1536" y="144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Line 8"/>
            <p:cNvSpPr>
              <a:spLocks noChangeShapeType="1"/>
            </p:cNvSpPr>
            <p:nvPr/>
          </p:nvSpPr>
          <p:spPr bwMode="auto">
            <a:xfrm>
              <a:off x="3744" y="144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28600" y="3733800"/>
            <a:ext cx="15351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Нарушение функций головного мозга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781800" y="3581400"/>
            <a:ext cx="190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Нарушение костной и зубной тканей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505200" y="4114800"/>
            <a:ext cx="157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Ухудшение дыхания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752600" y="3048000"/>
            <a:ext cx="152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3366"/>
                </a:solidFill>
              </a:rPr>
              <a:t>Резкое снижение иммунитета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181600" y="30480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Сепсис – заражение крови</a:t>
            </a:r>
          </a:p>
        </p:txBody>
      </p:sp>
      <p:pic>
        <p:nvPicPr>
          <p:cNvPr id="24590" name="Picture 14" descr="HM0030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257800"/>
            <a:ext cx="1295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 descr="легкие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581400" y="5105400"/>
            <a:ext cx="127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6" descr="скелет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648200"/>
            <a:ext cx="990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143000" y="1676400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66"/>
                </a:solidFill>
              </a:rPr>
              <a:t>Нарушения в организме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5" grpId="0" autoUpdateAnimBg="0"/>
      <p:bldP spid="24586" grpId="0" autoUpdateAnimBg="0"/>
      <p:bldP spid="24587" grpId="0" autoUpdateAnimBg="0"/>
      <p:bldP spid="24588" grpId="0" autoUpdateAnimBg="0"/>
      <p:bldP spid="24589" grpId="0" autoUpdateAnimBg="0"/>
      <p:bldP spid="2459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b="1" dirty="0" smtClean="0">
                <a:solidFill>
                  <a:srgbClr val="003366"/>
                </a:solidFill>
              </a:rPr>
              <a:t>Употребление </a:t>
            </a:r>
            <a:r>
              <a:rPr lang="ru-RU" sz="3800" b="1" dirty="0" err="1" smtClean="0">
                <a:solidFill>
                  <a:srgbClr val="003366"/>
                </a:solidFill>
              </a:rPr>
              <a:t>психостимуляторов</a:t>
            </a:r>
            <a:endParaRPr lang="ru-RU" sz="3800" b="1" dirty="0" smtClean="0">
              <a:solidFill>
                <a:srgbClr val="003366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905000" y="1676400"/>
            <a:ext cx="5029200" cy="1295400"/>
            <a:chOff x="1200" y="1344"/>
            <a:chExt cx="3168" cy="480"/>
          </a:xfrm>
        </p:grpSpPr>
        <p:sp>
          <p:nvSpPr>
            <p:cNvPr id="24592" name="Line 3"/>
            <p:cNvSpPr>
              <a:spLocks noChangeShapeType="1"/>
            </p:cNvSpPr>
            <p:nvPr/>
          </p:nvSpPr>
          <p:spPr bwMode="auto">
            <a:xfrm>
              <a:off x="1200" y="1344"/>
              <a:ext cx="31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3" name="Line 4"/>
            <p:cNvSpPr>
              <a:spLocks noChangeShapeType="1"/>
            </p:cNvSpPr>
            <p:nvPr/>
          </p:nvSpPr>
          <p:spPr bwMode="auto">
            <a:xfrm>
              <a:off x="1200" y="1344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4" name="Line 5"/>
            <p:cNvSpPr>
              <a:spLocks noChangeShapeType="1"/>
            </p:cNvSpPr>
            <p:nvPr/>
          </p:nvSpPr>
          <p:spPr bwMode="auto">
            <a:xfrm flipH="1">
              <a:off x="4368" y="1344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3850" y="3200400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Резко усиливают обмен веществ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62000" y="45720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Дефицит жизненных ресурсов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85800" y="5791200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3366"/>
                </a:solidFill>
              </a:rPr>
              <a:t>Истощение, худоба, старение кожи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34000" y="2895600"/>
            <a:ext cx="2971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Резко увеличивают частоту сердечных сокращений и повышают артериальное давление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334000" y="47244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Дистрофия миокарда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181600" y="5715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Инфаркт миокарда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905000" y="11430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366"/>
                </a:solidFill>
              </a:rPr>
              <a:t>Нарушения в организме</a:t>
            </a:r>
          </a:p>
        </p:txBody>
      </p:sp>
      <p:pic>
        <p:nvPicPr>
          <p:cNvPr id="25614" name="Picture 14" descr="серд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828800"/>
            <a:ext cx="1930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1905000" y="3886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1905000" y="5257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6948488" y="4365625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6934200" y="5105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6" grpId="0" autoUpdateAnimBg="0"/>
      <p:bldP spid="25607" grpId="0" autoUpdateAnimBg="0"/>
      <p:bldP spid="25608" grpId="0" autoUpdateAnimBg="0"/>
      <p:bldP spid="25609" grpId="0" autoUpdateAnimBg="0"/>
      <p:bldP spid="25610" grpId="0" autoUpdateAnimBg="0"/>
      <p:bldP spid="25611" grpId="0" autoUpdateAnimBg="0"/>
      <p:bldP spid="25612" grpId="0" autoUpdateAnimBg="0"/>
      <p:bldP spid="25615" grpId="0" animBg="1"/>
      <p:bldP spid="25616" grpId="0" animBg="1"/>
      <p:bldP spid="25617" grpId="0" animBg="1"/>
      <p:bldP spid="256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003366"/>
                </a:solidFill>
              </a:rPr>
              <a:t>Употребление галлюциногенов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133600" y="1981200"/>
            <a:ext cx="4572000" cy="1066800"/>
            <a:chOff x="1344" y="1248"/>
            <a:chExt cx="2880" cy="672"/>
          </a:xfrm>
        </p:grpSpPr>
        <p:sp>
          <p:nvSpPr>
            <p:cNvPr id="25615" name="Line 3"/>
            <p:cNvSpPr>
              <a:spLocks noChangeShapeType="1"/>
            </p:cNvSpPr>
            <p:nvPr/>
          </p:nvSpPr>
          <p:spPr bwMode="auto">
            <a:xfrm>
              <a:off x="1344" y="1248"/>
              <a:ext cx="28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6" name="Line 4"/>
            <p:cNvSpPr>
              <a:spLocks noChangeShapeType="1"/>
            </p:cNvSpPr>
            <p:nvPr/>
          </p:nvSpPr>
          <p:spPr bwMode="auto">
            <a:xfrm flipH="1">
              <a:off x="1344" y="1248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7" name="Line 5"/>
            <p:cNvSpPr>
              <a:spLocks noChangeShapeType="1"/>
            </p:cNvSpPr>
            <p:nvPr/>
          </p:nvSpPr>
          <p:spPr bwMode="auto">
            <a:xfrm flipH="1">
              <a:off x="4224" y="1248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90600" y="3276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Головной мозг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90600" y="5791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Психоз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562600" y="3276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Печень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486400" y="47244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Печеночная недостаточность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990600" y="4648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Разрушение психики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05000" y="13716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66"/>
                </a:solidFill>
              </a:rPr>
              <a:t>Нарушения в организме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2133600" y="3886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133600" y="5029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6705600" y="3733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6640" name="Picture 16" descr="голмоз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1600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7" descr="пече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1600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30" grpId="0" autoUpdateAnimBg="0"/>
      <p:bldP spid="26631" grpId="0" autoUpdateAnimBg="0"/>
      <p:bldP spid="26632" grpId="0" autoUpdateAnimBg="0"/>
      <p:bldP spid="26633" grpId="0" autoUpdateAnimBg="0"/>
      <p:bldP spid="26634" grpId="0" autoUpdateAnimBg="0"/>
      <p:bldP spid="26635" grpId="0" autoUpdateAnimBg="0"/>
      <p:bldP spid="26637" grpId="0" animBg="1"/>
      <p:bldP spid="26638" grpId="0" animBg="1"/>
      <p:bldP spid="266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3366"/>
                </a:solidFill>
              </a:rPr>
              <a:t>Употребление ЛНДВ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143000" y="1905000"/>
            <a:ext cx="6629400" cy="762000"/>
            <a:chOff x="720" y="1200"/>
            <a:chExt cx="4176" cy="480"/>
          </a:xfrm>
        </p:grpSpPr>
        <p:sp>
          <p:nvSpPr>
            <p:cNvPr id="26645" name="Line 3"/>
            <p:cNvSpPr>
              <a:spLocks noChangeShapeType="1"/>
            </p:cNvSpPr>
            <p:nvPr/>
          </p:nvSpPr>
          <p:spPr bwMode="auto">
            <a:xfrm>
              <a:off x="720" y="1200"/>
              <a:ext cx="4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6" name="Line 4"/>
            <p:cNvSpPr>
              <a:spLocks noChangeShapeType="1"/>
            </p:cNvSpPr>
            <p:nvPr/>
          </p:nvSpPr>
          <p:spPr bwMode="auto">
            <a:xfrm>
              <a:off x="720" y="1200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7" name="Line 5"/>
            <p:cNvSpPr>
              <a:spLocks noChangeShapeType="1"/>
            </p:cNvSpPr>
            <p:nvPr/>
          </p:nvSpPr>
          <p:spPr bwMode="auto">
            <a:xfrm>
              <a:off x="4896" y="1200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8" name="Line 6"/>
            <p:cNvSpPr>
              <a:spLocks noChangeShapeType="1"/>
            </p:cNvSpPr>
            <p:nvPr/>
          </p:nvSpPr>
          <p:spPr bwMode="auto">
            <a:xfrm>
              <a:off x="2784" y="120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0" y="28194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Гибель клеток печени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0" y="3962400"/>
            <a:ext cx="23399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Хроническая недостаточность, нарушение свертываемости крови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0" y="60198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Цирроз печени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276600" y="27432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Гибель клеток головного мозга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429000" y="4267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Слабоумие 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581400" y="57150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Отставание в развитии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7010400" y="28194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Гибель клеток легких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553200" y="4419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Пневмония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057400" y="12954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66"/>
                </a:solidFill>
              </a:rPr>
              <a:t>Нарушения в организме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1143000" y="3429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1143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4419600" y="3352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4419600" y="4648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7772400" y="3505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7670" name="Picture 22" descr="пневмо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029200"/>
            <a:ext cx="1257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23" descr="голмоз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12573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24" descr="пече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105400"/>
            <a:ext cx="1270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2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6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5" grpId="0" autoUpdateAnimBg="0"/>
      <p:bldP spid="27656" grpId="0" autoUpdateAnimBg="0"/>
      <p:bldP spid="27657" grpId="0" autoUpdateAnimBg="0"/>
      <p:bldP spid="27658" grpId="0" autoUpdateAnimBg="0"/>
      <p:bldP spid="27659" grpId="0" autoUpdateAnimBg="0"/>
      <p:bldP spid="27660" grpId="0" autoUpdateAnimBg="0"/>
      <p:bldP spid="27661" grpId="0" autoUpdateAnimBg="0"/>
      <p:bldP spid="27662" grpId="0" autoUpdateAnimBg="0"/>
      <p:bldP spid="27663" grpId="0" autoUpdateAnimBg="0"/>
      <p:bldP spid="27665" grpId="0" animBg="1"/>
      <p:bldP spid="27666" grpId="0" animBg="1"/>
      <p:bldP spid="27667" grpId="0" animBg="1"/>
      <p:bldP spid="27668" grpId="0" animBg="1"/>
      <p:bldP spid="276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качать Российские университеты в первой половине XIX века. Формирование системы университетского образования. Книга 4. Российск"/>
          <p:cNvPicPr>
            <a:picLocks noChangeAspect="1" noChangeArrowheads="1"/>
          </p:cNvPicPr>
          <p:nvPr/>
        </p:nvPicPr>
        <p:blipFill>
          <a:blip r:embed="rId2" cstate="print"/>
          <a:srcRect l="2775" t="4167" r="2876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01063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</a:rPr>
              <a:t>Фотографии людей до и после того, как они начали принимать наркотики</a:t>
            </a:r>
          </a:p>
        </p:txBody>
      </p:sp>
      <p:pic>
        <p:nvPicPr>
          <p:cNvPr id="177156" name="Picture 4" descr="newface1"/>
          <p:cNvPicPr>
            <a:picLocks noChangeAspect="1" noChangeArrowheads="1"/>
          </p:cNvPicPr>
          <p:nvPr/>
        </p:nvPicPr>
        <p:blipFill>
          <a:blip r:embed="rId3" cstate="print"/>
          <a:srcRect r="-747" b="37522"/>
          <a:stretch>
            <a:fillRect/>
          </a:stretch>
        </p:blipFill>
        <p:spPr bwMode="auto">
          <a:xfrm>
            <a:off x="2627784" y="2852936"/>
            <a:ext cx="3870430" cy="18002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77157" name="Picture 5" descr="faces1"/>
          <p:cNvPicPr>
            <a:picLocks noChangeAspect="1" noChangeArrowheads="1"/>
          </p:cNvPicPr>
          <p:nvPr/>
        </p:nvPicPr>
        <p:blipFill>
          <a:blip r:embed="rId4" cstate="print"/>
          <a:srcRect b="18725"/>
          <a:stretch>
            <a:fillRect/>
          </a:stretch>
        </p:blipFill>
        <p:spPr bwMode="auto">
          <a:xfrm>
            <a:off x="827584" y="4581128"/>
            <a:ext cx="2952750" cy="151216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77158" name="Picture 6" descr="faces6"/>
          <p:cNvPicPr>
            <a:picLocks noChangeAspect="1" noChangeArrowheads="1"/>
          </p:cNvPicPr>
          <p:nvPr/>
        </p:nvPicPr>
        <p:blipFill>
          <a:blip r:embed="rId5" cstate="print"/>
          <a:srcRect b="16663"/>
          <a:stretch>
            <a:fillRect/>
          </a:stretch>
        </p:blipFill>
        <p:spPr bwMode="auto">
          <a:xfrm>
            <a:off x="899592" y="1340768"/>
            <a:ext cx="2879725" cy="1512168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77159" name="Picture 7" descr="faces5"/>
          <p:cNvPicPr>
            <a:picLocks noChangeAspect="1" noChangeArrowheads="1"/>
          </p:cNvPicPr>
          <p:nvPr/>
        </p:nvPicPr>
        <p:blipFill>
          <a:blip r:embed="rId6" cstate="print"/>
          <a:srcRect b="18725"/>
          <a:stretch>
            <a:fillRect/>
          </a:stretch>
        </p:blipFill>
        <p:spPr bwMode="auto">
          <a:xfrm>
            <a:off x="5436096" y="4581128"/>
            <a:ext cx="2952750" cy="1512168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77160" name="Picture 8" descr="faces8"/>
          <p:cNvPicPr>
            <a:picLocks noChangeAspect="1" noChangeArrowheads="1"/>
          </p:cNvPicPr>
          <p:nvPr/>
        </p:nvPicPr>
        <p:blipFill>
          <a:blip r:embed="rId7" cstate="print"/>
          <a:srcRect b="12694"/>
          <a:stretch>
            <a:fillRect/>
          </a:stretch>
        </p:blipFill>
        <p:spPr bwMode="auto">
          <a:xfrm>
            <a:off x="5220072" y="1412776"/>
            <a:ext cx="2879725" cy="158417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demotivs.ru/_nw/12/91748267.jpg"/>
          <p:cNvPicPr>
            <a:picLocks noChangeAspect="1" noChangeArrowheads="1"/>
          </p:cNvPicPr>
          <p:nvPr/>
        </p:nvPicPr>
        <p:blipFill>
          <a:blip r:embed="rId2" cstate="print"/>
          <a:srcRect l="6350" t="6270" r="5798" b="190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www.demotivs.ru/_nw/12/91748267.jpg"/>
          <p:cNvPicPr>
            <a:picLocks noChangeAspect="1" noChangeArrowheads="1"/>
          </p:cNvPicPr>
          <p:nvPr/>
        </p:nvPicPr>
        <p:blipFill>
          <a:blip r:embed="rId2" cstate="print"/>
          <a:srcRect b="4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{2B0A6592-5102-4B46-AA99-3A94A017779B}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476672"/>
            <a:ext cx="7242048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Спасибо – НЕТ!</a:t>
            </a:r>
          </a:p>
        </p:txBody>
      </p:sp>
      <p:pic>
        <p:nvPicPr>
          <p:cNvPr id="29700" name="Picture 4" descr="nosmoki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запрет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071813"/>
            <a:ext cx="2011362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плака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04800"/>
            <a:ext cx="16303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плакат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905000"/>
            <a:ext cx="2616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символ борьб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572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ранжевый фон для презентации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1010" name="Picture 2" descr="post-19-1143712483[1]"/>
          <p:cNvPicPr>
            <a:picLocks noChangeAspect="1" noChangeArrowheads="1"/>
          </p:cNvPicPr>
          <p:nvPr/>
        </p:nvPicPr>
        <p:blipFill>
          <a:blip r:embed="rId3" cstate="print"/>
          <a:srcRect t="3377" b="3742"/>
          <a:stretch>
            <a:fillRect/>
          </a:stretch>
        </p:blipFill>
        <p:spPr bwMode="auto">
          <a:xfrm>
            <a:off x="827584" y="2204864"/>
            <a:ext cx="7488237" cy="39604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02550" cy="7540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i="1" dirty="0" smtClean="0">
                <a:solidFill>
                  <a:srgbClr val="008000"/>
                </a:solidFill>
              </a:rPr>
              <a:t>О вреде курения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7704138" cy="93662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2400" b="1" i="1" dirty="0" smtClean="0">
                <a:solidFill>
                  <a:srgbClr val="0033CC"/>
                </a:solidFill>
              </a:rPr>
              <a:t>Наглядный пример различия между легкими курильщика и легкими человека, который не курит:</a:t>
            </a:r>
            <a:endParaRPr lang="ru-RU" sz="2400" b="1" i="1" dirty="0" smtClean="0">
              <a:solidFill>
                <a:srgbClr val="0033CC"/>
              </a:solidFill>
              <a:hlinkClick r:id="rId4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704975" y="2773363"/>
            <a:ext cx="1000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04975" y="2773363"/>
            <a:ext cx="1000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1015" name="Group 7"/>
          <p:cNvGraphicFramePr>
            <a:graphicFrameLocks noGrp="1"/>
          </p:cNvGraphicFramePr>
          <p:nvPr/>
        </p:nvGraphicFramePr>
        <p:xfrm>
          <a:off x="5448300" y="3324225"/>
          <a:ext cx="1657350" cy="762000"/>
        </p:xfrm>
        <a:graphic>
          <a:graphicData uri="http://schemas.openxmlformats.org/drawingml/2006/table">
            <a:tbl>
              <a:tblPr/>
              <a:tblGrid>
                <a:gridCol w="16573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1" name="Rectangle 13"/>
          <p:cNvSpPr>
            <a:spLocks noChangeArrowheads="1"/>
          </p:cNvSpPr>
          <p:nvPr/>
        </p:nvSpPr>
        <p:spPr bwMode="auto">
          <a:xfrm>
            <a:off x="4162425" y="1095375"/>
            <a:ext cx="247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 advTm="6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Алые паруса. Фон для презентации. - Наталия Леонидовна Степа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pic>
        <p:nvPicPr>
          <p:cNvPr id="172034" name="Picture 2" descr="db3c0276-6e20-4c86-9bcf-39a6921ef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84784"/>
            <a:ext cx="2339975" cy="1855788"/>
          </a:xfrm>
          <a:prstGeom prst="rect">
            <a:avLst/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</p:spPr>
      </p:pic>
      <p:pic>
        <p:nvPicPr>
          <p:cNvPr id="172035" name="Picture 3" descr="i[16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076700"/>
            <a:ext cx="2520950" cy="1997075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001000" cy="1216025"/>
          </a:xfrm>
        </p:spPr>
        <p:txBody>
          <a:bodyPr/>
          <a:lstStyle/>
          <a:p>
            <a:pPr eaLnBrk="1" hangingPunct="1"/>
            <a:r>
              <a:rPr lang="ru-RU" sz="6000" i="1" u="sng" dirty="0" smtClean="0">
                <a:latin typeface="Times New Roman" pitchFamily="18" charset="0"/>
              </a:rPr>
              <a:t>Это надо знать!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250825" y="620688"/>
            <a:ext cx="6121400" cy="62373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itchFamily="2" charset="2"/>
              <a:buChar char="F"/>
            </a:pPr>
            <a:endParaRPr lang="ru-RU" sz="16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itchFamily="2" charset="2"/>
              <a:buChar char="F"/>
            </a:pPr>
            <a:endParaRPr lang="ru-RU" sz="20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itchFamily="2" charset="2"/>
              <a:buChar char="F"/>
            </a:pPr>
            <a:endParaRPr lang="ru-RU" sz="30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itchFamily="2" charset="2"/>
              <a:buChar char="v"/>
            </a:pPr>
            <a:r>
              <a:rPr lang="ru-RU" sz="3000" i="1" dirty="0" smtClean="0">
                <a:latin typeface="Times New Roman" pitchFamily="18" charset="0"/>
              </a:rPr>
              <a:t>Курение поражает органы дыхания, </a:t>
            </a:r>
            <a:r>
              <a:rPr lang="ru-RU" sz="3000" i="1" dirty="0" err="1" smtClean="0">
                <a:latin typeface="Times New Roman" pitchFamily="18" charset="0"/>
              </a:rPr>
              <a:t>сердечно-сосудистую</a:t>
            </a:r>
            <a:r>
              <a:rPr lang="ru-RU" sz="3000" i="1" dirty="0" smtClean="0">
                <a:latin typeface="Times New Roman" pitchFamily="18" charset="0"/>
              </a:rPr>
              <a:t> систему, желудочно-кишечный тракт.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itchFamily="2" charset="2"/>
              <a:buChar char="v"/>
            </a:pPr>
            <a:endParaRPr lang="ru-RU" sz="3000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itchFamily="2" charset="2"/>
              <a:buChar char="v"/>
            </a:pPr>
            <a:r>
              <a:rPr lang="ru-RU" sz="3000" i="1" dirty="0" smtClean="0">
                <a:latin typeface="Times New Roman" pitchFamily="18" charset="0"/>
              </a:rPr>
              <a:t>Курильщики болеют раком лёгких в несколько раз чаще, чем некурящие и составляют 96-100% всех больных раком лёгких. 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itchFamily="2" charset="2"/>
              <a:buChar char="v"/>
            </a:pPr>
            <a:endParaRPr lang="ru-RU" sz="3000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itchFamily="2" charset="2"/>
              <a:buChar char="v"/>
            </a:pPr>
            <a:r>
              <a:rPr lang="ru-RU" sz="3000" i="1" dirty="0" smtClean="0">
                <a:latin typeface="Times New Roman" pitchFamily="18" charset="0"/>
              </a:rPr>
              <a:t>Курение увеличивает вероятность других видов злокачественных опухолей (полости рта, пищевода, гортани, поджелудочной железы, желудка, толстой кишки, почки, печени).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itchFamily="2" charset="2"/>
              <a:buChar char="F"/>
            </a:pPr>
            <a:endParaRPr lang="ru-RU" sz="20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itchFamily="2" charset="2"/>
              <a:buChar char="F"/>
            </a:pPr>
            <a:endParaRPr lang="ru-RU" sz="16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itchFamily="2" charset="2"/>
              <a:buChar char="F"/>
            </a:pPr>
            <a:endParaRPr lang="ru-RU" sz="16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itchFamily="2" charset="2"/>
              <a:buChar char="F"/>
            </a:pPr>
            <a:endParaRPr lang="ru-RU" sz="1600" b="1" i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6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: кирпич, стена, коричневый, фон / 324249 - bestforc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пассивном курении некурящий человек страдает больше</a:t>
            </a:r>
          </a:p>
        </p:txBody>
      </p:sp>
      <p:pic>
        <p:nvPicPr>
          <p:cNvPr id="11267" name="Picture 5" descr="{60948C64-3001-4DCF-9C4C-9B1925FD6C4A}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5656" y="1484785"/>
            <a:ext cx="6408490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http://best-dem.ru/wp-content/uploads/2011/09/%D0%9A%D1%83%D1%80%D0%B5%D0%BD%D0%B8%D0%B5-%D0%BE%D0%BD%D0%BE-%D1%83%D1%81%D0%BF%D0%BE%D0%BA%D0%B0%D0%B8%D0%B2%D0%B0%D0%B5%D1%82..jpg"/>
          <p:cNvPicPr>
            <a:picLocks noChangeAspect="1" noChangeArrowheads="1"/>
          </p:cNvPicPr>
          <p:nvPr/>
        </p:nvPicPr>
        <p:blipFill>
          <a:blip r:embed="rId2" cstate="print"/>
          <a:srcRect b="4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 для бло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720" y="0"/>
            <a:ext cx="6870700" cy="1131887"/>
          </a:xfrm>
        </p:spPr>
        <p:txBody>
          <a:bodyPr>
            <a:noAutofit/>
          </a:bodyPr>
          <a:lstStyle/>
          <a:p>
            <a:pPr eaLnBrk="1" hangingPunct="1"/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Курение</a:t>
            </a:r>
          </a:p>
        </p:txBody>
      </p:sp>
      <p:pic>
        <p:nvPicPr>
          <p:cNvPr id="8195" name="Picture 7" descr="{4CCEB5F7-E7D0-44A2-B1F4-2F4898BBE422}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600" y="1268760"/>
            <a:ext cx="7345362" cy="5113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сигареты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5104"/>
            <a:ext cx="33464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реб и сиг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23479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n-smok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212976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0"/>
            <a:ext cx="7772400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8A0000"/>
                </a:solidFill>
              </a:rPr>
              <a:t>О</a:t>
            </a:r>
            <a:r>
              <a:rPr lang="ru-RU" sz="4800" dirty="0" smtClean="0">
                <a:solidFill>
                  <a:srgbClr val="8A0000"/>
                </a:solidFill>
              </a:rPr>
              <a:t> </a:t>
            </a:r>
            <a:r>
              <a:rPr lang="ru-RU" sz="4800" b="1" dirty="0" smtClean="0">
                <a:solidFill>
                  <a:srgbClr val="8A0000"/>
                </a:solidFill>
              </a:rPr>
              <a:t>курении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733800" y="1676400"/>
            <a:ext cx="396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A0000"/>
                </a:solidFill>
                <a:latin typeface="Times New Roman" pitchFamily="18" charset="0"/>
              </a:rPr>
              <a:t>Почему молодые люди начинают курить?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utoUpdateAnimBg="0"/>
      <p:bldP spid="3081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222</TotalTime>
  <Words>566</Words>
  <Application>Microsoft Office PowerPoint</Application>
  <PresentationFormat>Экран (4:3)</PresentationFormat>
  <Paragraphs>121</Paragraphs>
  <Slides>30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Слайд 1</vt:lpstr>
      <vt:lpstr>Жизнь дается один раз</vt:lpstr>
      <vt:lpstr>Слайд 3</vt:lpstr>
      <vt:lpstr>О вреде курения</vt:lpstr>
      <vt:lpstr>Это надо знать!</vt:lpstr>
      <vt:lpstr>При пассивном курении некурящий человек страдает больше</vt:lpstr>
      <vt:lpstr>Слайд 7</vt:lpstr>
      <vt:lpstr>Курение</vt:lpstr>
      <vt:lpstr>О курении</vt:lpstr>
      <vt:lpstr>О вреде курения</vt:lpstr>
      <vt:lpstr>Слайд 11</vt:lpstr>
      <vt:lpstr>О пьянстве и алкоголизме</vt:lpstr>
      <vt:lpstr>Слайд 13</vt:lpstr>
      <vt:lpstr>О наркотиках</vt:lpstr>
      <vt:lpstr>Классификация наркотиков</vt:lpstr>
      <vt:lpstr>Производные конопли</vt:lpstr>
      <vt:lpstr>Опиатные наркотики</vt:lpstr>
      <vt:lpstr>Психостимуляторы</vt:lpstr>
      <vt:lpstr>Галлюциногены</vt:lpstr>
      <vt:lpstr>Летучие наркотически действующие вещества</vt:lpstr>
      <vt:lpstr>О вреде наркотиков</vt:lpstr>
      <vt:lpstr>Употребление конопли</vt:lpstr>
      <vt:lpstr>Употребление  опиатных наркотиков</vt:lpstr>
      <vt:lpstr>Употребление психостимуляторов</vt:lpstr>
      <vt:lpstr>Употребление галлюциногенов</vt:lpstr>
      <vt:lpstr>Употребление ЛНДВ</vt:lpstr>
      <vt:lpstr>Фотографии людей до и после того, как они начали принимать наркотики</vt:lpstr>
      <vt:lpstr>Слайд 28</vt:lpstr>
      <vt:lpstr>Слайд 29</vt:lpstr>
      <vt:lpstr>Спасибо – НЕТ!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26</cp:revision>
  <dcterms:created xsi:type="dcterms:W3CDTF">2014-11-28T17:11:00Z</dcterms:created>
  <dcterms:modified xsi:type="dcterms:W3CDTF">2015-05-04T17:08:04Z</dcterms:modified>
</cp:coreProperties>
</file>