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7" r:id="rId3"/>
    <p:sldId id="278" r:id="rId4"/>
    <p:sldId id="280" r:id="rId5"/>
    <p:sldId id="257" r:id="rId6"/>
    <p:sldId id="279" r:id="rId7"/>
    <p:sldId id="266" r:id="rId8"/>
    <p:sldId id="260" r:id="rId9"/>
    <p:sldId id="265" r:id="rId10"/>
    <p:sldId id="258" r:id="rId11"/>
    <p:sldId id="275" r:id="rId12"/>
    <p:sldId id="268" r:id="rId13"/>
    <p:sldId id="262" r:id="rId14"/>
    <p:sldId id="269" r:id="rId15"/>
    <p:sldId id="261" r:id="rId16"/>
    <p:sldId id="263" r:id="rId17"/>
    <p:sldId id="271" r:id="rId18"/>
    <p:sldId id="270" r:id="rId19"/>
    <p:sldId id="272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vitamarg.com/images/img02/razvivayte-kreativnoe-myshle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3314"/>
            <a:ext cx="4357686" cy="2989373"/>
          </a:xfrm>
          <a:prstGeom prst="rect">
            <a:avLst/>
          </a:prstGeom>
          <a:noFill/>
        </p:spPr>
      </p:pic>
      <p:pic>
        <p:nvPicPr>
          <p:cNvPr id="1028" name="Picture 4" descr="https://www.razumeykin.ru/storage/content/news/Kreativnost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7" y="214290"/>
            <a:ext cx="4857753" cy="321468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4071966" cy="342902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Impact" pitchFamily="34" charset="0"/>
              </a:rPr>
              <a:t>Методы и приёмы развития </a:t>
            </a:r>
            <a:r>
              <a:rPr lang="ru-RU" sz="3600" dirty="0" err="1" smtClean="0">
                <a:solidFill>
                  <a:srgbClr val="FF0000"/>
                </a:solidFill>
                <a:latin typeface="Impact" pitchFamily="34" charset="0"/>
              </a:rPr>
              <a:t>креативного</a:t>
            </a:r>
            <a:r>
              <a:rPr lang="ru-RU" sz="3600" dirty="0" smtClean="0">
                <a:solidFill>
                  <a:srgbClr val="FF0000"/>
                </a:solidFill>
                <a:latin typeface="Impact" pitchFamily="34" charset="0"/>
              </a:rPr>
              <a:t> мышления</a:t>
            </a:r>
            <a:br>
              <a:rPr lang="ru-RU" sz="3600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Impact" pitchFamily="34" charset="0"/>
              </a:rPr>
              <a:t> на уроках </a:t>
            </a:r>
            <a:br>
              <a:rPr lang="ru-RU" sz="3600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Impact" pitchFamily="34" charset="0"/>
              </a:rPr>
              <a:t>русского языка</a:t>
            </a:r>
            <a:endParaRPr lang="ru-RU" sz="3600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72000" y="3714752"/>
            <a:ext cx="4357718" cy="2928958"/>
          </a:xfrm>
        </p:spPr>
        <p:txBody>
          <a:bodyPr>
            <a:normAutofit/>
          </a:bodyPr>
          <a:lstStyle/>
          <a:p>
            <a:r>
              <a:rPr lang="ru-RU" sz="2000" u="sng" dirty="0" smtClean="0">
                <a:solidFill>
                  <a:srgbClr val="002060"/>
                </a:solidFill>
                <a:latin typeface="Impact" pitchFamily="34" charset="0"/>
              </a:rPr>
              <a:t>Выступление подготовила :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Impact" pitchFamily="34" charset="0"/>
              </a:rPr>
              <a:t>Тимофеева 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Impact" pitchFamily="34" charset="0"/>
              </a:rPr>
              <a:t>Лариса Рудольфовна,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Impact" pitchFamily="34" charset="0"/>
              </a:rPr>
              <a:t>учитель русского языка и литературы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Impact" pitchFamily="34" charset="0"/>
              </a:rPr>
              <a:t>МБОУ </a:t>
            </a:r>
            <a:r>
              <a:rPr lang="ru-RU" sz="2000" dirty="0" err="1" smtClean="0">
                <a:solidFill>
                  <a:srgbClr val="002060"/>
                </a:solidFill>
                <a:latin typeface="Impact" pitchFamily="34" charset="0"/>
              </a:rPr>
              <a:t>Елбанская</a:t>
            </a:r>
            <a:r>
              <a:rPr lang="ru-RU" sz="2000" dirty="0" smtClean="0">
                <a:solidFill>
                  <a:srgbClr val="002060"/>
                </a:solidFill>
                <a:latin typeface="Impact" pitchFamily="34" charset="0"/>
              </a:rPr>
              <a:t> СОШ</a:t>
            </a:r>
          </a:p>
          <a:p>
            <a:endParaRPr lang="ru-RU" sz="2000" dirty="0" smtClean="0">
              <a:solidFill>
                <a:srgbClr val="002060"/>
              </a:solidFill>
              <a:latin typeface="Impact" pitchFamily="34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Impact" pitchFamily="34" charset="0"/>
              </a:rPr>
              <a:t>Февраль 2022</a:t>
            </a:r>
            <a:endParaRPr lang="ru-RU" sz="2000" dirty="0">
              <a:solidFill>
                <a:srgbClr val="FF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rademaster.ua/im/10_den_logista_2013/2z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8115318" cy="507207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>Проблемная ситуация </a:t>
            </a:r>
            <a:br>
              <a:rPr lang="ru-RU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>(постановка проблемного вопроса)</a:t>
            </a:r>
            <a:endParaRPr lang="ru-RU" dirty="0">
              <a:solidFill>
                <a:srgbClr val="FF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Вставьте пропущенные буквы,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там, где можете объяснить их написание правилом</a:t>
            </a:r>
            <a:r>
              <a:rPr lang="ru-RU" sz="2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Проверь себя!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557338"/>
            <a:ext cx="7772400" cy="4751387"/>
          </a:xfrm>
        </p:spPr>
        <p:txBody>
          <a:bodyPr/>
          <a:lstStyle/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Торжеств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енн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ый </a:t>
            </a:r>
          </a:p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зако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ый </a:t>
            </a:r>
          </a:p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исправл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енн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ый </a:t>
            </a:r>
          </a:p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взволнова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ый </a:t>
            </a:r>
          </a:p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пута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ый </a:t>
            </a:r>
          </a:p>
          <a:p>
            <a:pPr eaLnBrk="1" hangingPunct="1"/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беше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..о </a:t>
            </a:r>
          </a:p>
          <a:p>
            <a:pPr eaLnBrk="1" hangingPunct="1"/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стра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..о </a:t>
            </a:r>
          </a:p>
          <a:p>
            <a:pPr eaLnBrk="1" hangingPunct="1"/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радост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..о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7467600" cy="6318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002060"/>
                </a:solidFill>
                <a:latin typeface="Impact" pitchFamily="34" charset="0"/>
              </a:rPr>
              <a:t>Лингвистическая задача</a:t>
            </a:r>
            <a:endParaRPr lang="ru-RU" sz="3600" dirty="0">
              <a:solidFill>
                <a:srgbClr val="002060"/>
              </a:solidFill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214422"/>
            <a:ext cx="5429256" cy="2286000"/>
          </a:xfrm>
        </p:spPr>
        <p:txBody>
          <a:bodyPr>
            <a:normAutofit fontScale="92500"/>
          </a:bodyPr>
          <a:lstStyle/>
          <a:p>
            <a:pPr indent="1614488" eaLnBrk="1" hangingPunct="1">
              <a:buFont typeface="Wingdings" pitchFamily="2" charset="2"/>
              <a:buNone/>
              <a:defRPr/>
            </a:pPr>
            <a:r>
              <a:rPr lang="ru-RU" sz="6000" dirty="0" smtClean="0">
                <a:latin typeface="Impact" pitchFamily="34" charset="0"/>
              </a:rPr>
              <a:t>рассея</a:t>
            </a:r>
            <a:r>
              <a:rPr lang="ru-RU" sz="6000" u="sng" dirty="0" smtClean="0">
                <a:solidFill>
                  <a:srgbClr val="FF0000"/>
                </a:solidFill>
                <a:latin typeface="Impact" pitchFamily="34" charset="0"/>
              </a:rPr>
              <a:t>нн</a:t>
            </a:r>
            <a:r>
              <a:rPr lang="ru-RU" sz="6000" dirty="0" smtClean="0">
                <a:latin typeface="Impact" pitchFamily="34" charset="0"/>
              </a:rPr>
              <a:t>о</a:t>
            </a:r>
          </a:p>
          <a:p>
            <a:pPr indent="1614488" eaLnBrk="1" hangingPunct="1">
              <a:buFont typeface="Wingdings" pitchFamily="2" charset="2"/>
              <a:buNone/>
              <a:defRPr/>
            </a:pPr>
            <a:r>
              <a:rPr lang="ru-RU" sz="6000" dirty="0" smtClean="0">
                <a:latin typeface="Impact" pitchFamily="34" charset="0"/>
              </a:rPr>
              <a:t>рассея</a:t>
            </a:r>
            <a:r>
              <a:rPr lang="ru-RU" sz="6000" u="sng" dirty="0" smtClean="0">
                <a:solidFill>
                  <a:srgbClr val="FF0000"/>
                </a:solidFill>
                <a:latin typeface="Impact" pitchFamily="34" charset="0"/>
              </a:rPr>
              <a:t>н</a:t>
            </a:r>
            <a:r>
              <a:rPr lang="ru-RU" sz="6000" dirty="0" smtClean="0">
                <a:latin typeface="Impact" pitchFamily="34" charset="0"/>
              </a:rPr>
              <a:t>о</a:t>
            </a:r>
          </a:p>
          <a:p>
            <a:pPr indent="803275" eaLnBrk="1" hangingPunct="1">
              <a:buFont typeface="Wingdings" pitchFamily="2" charset="2"/>
              <a:buNone/>
              <a:defRPr/>
            </a:pPr>
            <a:endParaRPr lang="ru-RU" sz="4000" b="1" dirty="0" smtClean="0"/>
          </a:p>
          <a:p>
            <a:pPr indent="803275" eaLnBrk="1" hangingPunct="1">
              <a:buFont typeface="Wingdings" pitchFamily="2" charset="2"/>
              <a:buNone/>
              <a:defRPr/>
            </a:pPr>
            <a:endParaRPr lang="ru-RU" sz="4000" b="1" dirty="0" smtClean="0"/>
          </a:p>
          <a:p>
            <a:pPr indent="803275" eaLnBrk="1" hangingPunct="1">
              <a:buFont typeface="Wingdings" pitchFamily="2" charset="2"/>
              <a:buNone/>
              <a:defRPr/>
            </a:pPr>
            <a:endParaRPr lang="ru-RU" sz="4000" b="1" dirty="0" smtClean="0"/>
          </a:p>
          <a:p>
            <a:pPr indent="803275" eaLnBrk="1" hangingPunct="1">
              <a:buFont typeface="Wingdings" pitchFamily="2" charset="2"/>
              <a:buNone/>
              <a:defRPr/>
            </a:pP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58016" y="857232"/>
            <a:ext cx="1214438" cy="257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0" b="1" dirty="0">
                <a:solidFill>
                  <a:srgbClr val="FF0000"/>
                </a:solidFill>
              </a:rPr>
              <a:t>?</a:t>
            </a:r>
            <a:endParaRPr lang="ru-RU" sz="12000" dirty="0">
              <a:solidFill>
                <a:srgbClr val="FF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28625" y="857250"/>
            <a:ext cx="5786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7" name="Рисунок 26" descr="в стране невыуч уроков6_c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3500438"/>
            <a:ext cx="2500313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>Визуализация</a:t>
            </a:r>
            <a:endParaRPr lang="ru-RU" dirty="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17410" name="Picture 2" descr="https://lil.school/media/content/imageobject/5037c810-5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142984"/>
            <a:ext cx="7458612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72140"/>
            <a:ext cx="9144000" cy="1000108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rgbClr val="FF0000"/>
                </a:solidFill>
                <a:latin typeface="Impact" pitchFamily="34" charset="0"/>
              </a:rPr>
              <a:t>Задание: </a:t>
            </a:r>
            <a:r>
              <a:rPr lang="ru-RU" sz="1800" dirty="0" smtClean="0">
                <a:latin typeface="Impact" pitchFamily="34" charset="0"/>
              </a:rPr>
              <a:t/>
            </a:r>
            <a:br>
              <a:rPr lang="ru-RU" sz="1800" dirty="0" smtClean="0">
                <a:latin typeface="Impact" pitchFamily="34" charset="0"/>
              </a:rPr>
            </a:br>
            <a:r>
              <a:rPr lang="ru-RU" sz="1800" i="1" dirty="0" smtClean="0">
                <a:solidFill>
                  <a:srgbClr val="002060"/>
                </a:solidFill>
                <a:latin typeface="Impact" pitchFamily="34" charset="0"/>
              </a:rPr>
              <a:t>нарисуйте причастие, отразив в рисунке связь этой части речи с глаголом и прилагательным.</a:t>
            </a:r>
            <a:r>
              <a:rPr lang="ru-RU" sz="1800" dirty="0" smtClean="0">
                <a:latin typeface="Impact" pitchFamily="34" charset="0"/>
              </a:rPr>
              <a:t/>
            </a:r>
            <a:br>
              <a:rPr lang="ru-RU" sz="1800" dirty="0" smtClean="0">
                <a:latin typeface="Impact" pitchFamily="34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Impact" pitchFamily="34" charset="0"/>
              </a:rPr>
              <a:t>Задание: </a:t>
            </a:r>
            <a:r>
              <a:rPr lang="ru-RU" sz="1800" dirty="0" smtClean="0">
                <a:latin typeface="Impact" pitchFamily="34" charset="0"/>
              </a:rPr>
              <a:t/>
            </a:r>
            <a:br>
              <a:rPr lang="ru-RU" sz="1800" dirty="0" smtClean="0">
                <a:latin typeface="Impact" pitchFamily="34" charset="0"/>
              </a:rPr>
            </a:br>
            <a:r>
              <a:rPr lang="ru-RU" sz="1800" i="1" dirty="0" smtClean="0">
                <a:solidFill>
                  <a:srgbClr val="002060"/>
                </a:solidFill>
                <a:latin typeface="Impact" pitchFamily="34" charset="0"/>
              </a:rPr>
              <a:t>нарисуйте деепричастие, отразив в рисунке его связь с глаголом по отношению к основному и добавочному действию, выраженному ими.</a:t>
            </a:r>
            <a:r>
              <a:rPr lang="ru-RU" sz="1800" dirty="0" smtClean="0">
                <a:latin typeface="Impact" pitchFamily="34" charset="0"/>
              </a:rPr>
              <a:t/>
            </a:r>
            <a:br>
              <a:rPr lang="ru-RU" sz="1800" dirty="0" smtClean="0">
                <a:latin typeface="Impact" pitchFamily="34" charset="0"/>
              </a:rPr>
            </a:br>
            <a:endParaRPr lang="ru-RU" sz="1800" dirty="0">
              <a:latin typeface="Impact" pitchFamily="34" charset="0"/>
            </a:endParaRPr>
          </a:p>
        </p:txBody>
      </p:sp>
      <p:pic>
        <p:nvPicPr>
          <p:cNvPr id="2050" name="Picture 2" descr="https://winx-fan.ru/wp-content/uploads/listiki-narisovannye_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06308" cy="3071834"/>
          </a:xfrm>
          <a:prstGeom prst="rect">
            <a:avLst/>
          </a:prstGeom>
          <a:noFill/>
        </p:spPr>
      </p:pic>
      <p:pic>
        <p:nvPicPr>
          <p:cNvPr id="2052" name="Picture 4" descr="https://womanadvice.ru/sites/default/files/34/2016-04-09_2046/detskie_risunki_na_temu_vesn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0749" y="2071678"/>
            <a:ext cx="4713251" cy="3143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>Игра</a:t>
            </a:r>
            <a:endParaRPr lang="ru-RU" dirty="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18436" name="Picture 4" descr="https://dropi.ru/img/uploads/cache_resized/2019-03-20/w730/5b0406f823ff707b0c0944b9f047e1c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040" y="1142984"/>
            <a:ext cx="8767530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>Ассоциативные связи</a:t>
            </a:r>
            <a:endParaRPr lang="ru-RU" dirty="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20482" name="Picture 2" descr="https://yaware.ru/wp-content/uploads/2016/02/depositphotos_58519735-Creative-thin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5" y="642918"/>
            <a:ext cx="6215082" cy="6215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5786" y="857231"/>
          <a:ext cx="8072494" cy="5760720"/>
        </p:xfrm>
        <a:graphic>
          <a:graphicData uri="http://schemas.openxmlformats.org/drawingml/2006/table">
            <a:tbl>
              <a:tblPr/>
              <a:tblGrid>
                <a:gridCol w="2645726"/>
                <a:gridCol w="5426768"/>
              </a:tblGrid>
              <a:tr h="5689407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Cambria"/>
                          <a:ea typeface="Times New Roman"/>
                          <a:cs typeface="Times New Roman"/>
                        </a:rPr>
                        <a:t>Хлопья</a:t>
                      </a:r>
                      <a:endParaRPr lang="ru-RU" sz="2400" b="1" dirty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2400" b="1" i="1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Cambria"/>
                          <a:ea typeface="Times New Roman"/>
                          <a:cs typeface="Times New Roman"/>
                        </a:rPr>
                        <a:t>Метель</a:t>
                      </a:r>
                      <a:r>
                        <a:rPr lang="ru-RU" sz="2400" b="1" i="1" dirty="0">
                          <a:latin typeface="Cambria"/>
                          <a:ea typeface="Times New Roman"/>
                          <a:cs typeface="Times New Roman"/>
                        </a:rPr>
                        <a:t>, вьюга</a:t>
                      </a:r>
                      <a:endParaRPr lang="ru-RU" sz="2400" b="1" dirty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2400" b="1" i="1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Cambria"/>
                          <a:ea typeface="Times New Roman"/>
                          <a:cs typeface="Times New Roman"/>
                        </a:rPr>
                        <a:t>Снежинки</a:t>
                      </a:r>
                      <a:endParaRPr lang="ru-RU" sz="2400" b="1" dirty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Cambria"/>
                          <a:ea typeface="Times New Roman"/>
                          <a:cs typeface="Times New Roman"/>
                        </a:rPr>
                        <a:t>Сосульки</a:t>
                      </a:r>
                      <a:endParaRPr lang="ru-RU" sz="2400" b="1" dirty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Cambria"/>
                          <a:ea typeface="Times New Roman"/>
                          <a:cs typeface="Times New Roman"/>
                        </a:rPr>
                        <a:t>В общем</a:t>
                      </a:r>
                      <a:endParaRPr lang="ru-RU" sz="24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mbria"/>
                          <a:ea typeface="Times New Roman"/>
                          <a:cs typeface="Times New Roman"/>
                        </a:rPr>
                        <a:t>Липкие, мягкие хлопья. </a:t>
                      </a: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mbria"/>
                          <a:ea typeface="Times New Roman"/>
                          <a:cs typeface="Times New Roman"/>
                        </a:rPr>
                        <a:t>Тяжёлые хлопья.</a:t>
                      </a: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mbria"/>
                          <a:ea typeface="Times New Roman"/>
                          <a:cs typeface="Times New Roman"/>
                        </a:rPr>
                        <a:t>Вьюжная пелена. </a:t>
                      </a: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mbria"/>
                          <a:ea typeface="Times New Roman"/>
                          <a:cs typeface="Times New Roman"/>
                        </a:rPr>
                        <a:t>Вьюга кидается хлопьями.</a:t>
                      </a: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mbria"/>
                          <a:ea typeface="Times New Roman"/>
                          <a:cs typeface="Times New Roman"/>
                        </a:rPr>
                        <a:t>Мягкое скольжение снежинок.</a:t>
                      </a: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mbria"/>
                          <a:ea typeface="Times New Roman"/>
                          <a:cs typeface="Times New Roman"/>
                        </a:rPr>
                        <a:t>Висят стеклянной бахромой.</a:t>
                      </a: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mbria"/>
                          <a:ea typeface="Times New Roman"/>
                          <a:cs typeface="Times New Roman"/>
                        </a:rPr>
                        <a:t>Рыхлые груды снега. </a:t>
                      </a: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mbria"/>
                          <a:ea typeface="Times New Roman"/>
                          <a:cs typeface="Times New Roman"/>
                        </a:rPr>
                        <a:t>Косой снег. Звонкий, нетоптаный снег. </a:t>
                      </a: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mbria"/>
                          <a:ea typeface="Times New Roman"/>
                          <a:cs typeface="Times New Roman"/>
                        </a:rPr>
                        <a:t>Белая труха. </a:t>
                      </a: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mbria"/>
                          <a:ea typeface="Times New Roman"/>
                          <a:cs typeface="Times New Roman"/>
                        </a:rPr>
                        <a:t>Снеговая пыль. </a:t>
                      </a: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mbria"/>
                          <a:ea typeface="Times New Roman"/>
                          <a:cs typeface="Times New Roman"/>
                        </a:rPr>
                        <a:t>Горсти мелкого сухого снега. </a:t>
                      </a: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mbria"/>
                          <a:ea typeface="Times New Roman"/>
                          <a:cs typeface="Times New Roman"/>
                        </a:rPr>
                        <a:t>Словно усыпанный алмазной пылью.</a:t>
                      </a: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mbria"/>
                          <a:ea typeface="Times New Roman"/>
                          <a:cs typeface="Times New Roman"/>
                        </a:rPr>
                        <a:t>Рыхлеет снег. </a:t>
                      </a: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Cambria"/>
                          <a:ea typeface="Times New Roman"/>
                          <a:cs typeface="Times New Roman"/>
                        </a:rPr>
                        <a:t>Заиграл</a:t>
                      </a:r>
                      <a:r>
                        <a:rPr lang="en-US" sz="2400" dirty="0"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smtClean="0"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Cambria"/>
                          <a:ea typeface="Times New Roman"/>
                          <a:cs typeface="Times New Roman"/>
                        </a:rPr>
                        <a:t>радужными</a:t>
                      </a:r>
                      <a:r>
                        <a:rPr lang="ru-RU" sz="2400" dirty="0" smtClean="0"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smtClean="0"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mbria"/>
                          <a:ea typeface="Times New Roman"/>
                          <a:cs typeface="Times New Roman"/>
                        </a:rPr>
                        <a:t>брызгами</a:t>
                      </a:r>
                      <a:r>
                        <a:rPr lang="en-US" sz="2400" dirty="0">
                          <a:latin typeface="Cambria"/>
                          <a:ea typeface="Times New Roman"/>
                          <a:cs typeface="Times New Roman"/>
                        </a:rPr>
                        <a:t>.</a:t>
                      </a:r>
                      <a:endParaRPr lang="ru-RU" sz="24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5715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Задание: «Гербарий»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Задание:  «Помогите «вылечить» «заболевшие» предложения»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(объясните, в чем заключаются речевые ошибки, исправьте их).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нём были штаны с отцовского плеча, вернувшиеся с фронта.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Гуси, перестав щипать траву, легли на нее, распластав крылья и укрывая под ними своих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выродков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Таким образом,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важную роль при формировании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креативного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мышления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учащихся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уроках русского языка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играют: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тщательный отбор содержания учебного материала;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серьёзная работа над формулировкой заданий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профессионализм учителя-предметника, постоянно поддерживаемый необычным уроком, так называемым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«Уроком бабочки».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Креативное</a:t>
            </a:r>
            <a:r>
              <a:rPr lang="ru-RU" dirty="0" smtClean="0"/>
              <a:t> мышление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"/>
            <a:r>
              <a:rPr lang="ru-RU" dirty="0" err="1" smtClean="0"/>
              <a:t>Креативное</a:t>
            </a:r>
            <a:r>
              <a:rPr lang="ru-RU" dirty="0" smtClean="0"/>
              <a:t> мышление клипарт – это коллекция изображений, которая помогает визуализировать и выразить </a:t>
            </a:r>
            <a:r>
              <a:rPr lang="ru-RU" dirty="0" err="1" smtClean="0"/>
              <a:t>креативные</a:t>
            </a:r>
            <a:r>
              <a:rPr lang="ru-RU" dirty="0" smtClean="0"/>
              <a:t> идеи. С помощью данного набора можно добавить оригинальность и уникальность в любой проект или дизайн. Клипарт предлагает широкий выбор графических элементов, символов, иконок и других иллюстраций, которые помогут визуализировать абстрактные понятия, стимулировать воображение и рассказывать увлекательные истории через визуальные образы. Это незаменимый инструмент для дизайнеров, рекламных агентств, </a:t>
            </a:r>
            <a:r>
              <a:rPr lang="ru-RU" dirty="0" err="1" smtClean="0"/>
              <a:t>маркетологов</a:t>
            </a:r>
            <a:r>
              <a:rPr lang="ru-RU" dirty="0" smtClean="0"/>
              <a:t> и всех творческих людей, которые стремятся создавать оригинальные и запоминающиеся проекты.</a:t>
            </a:r>
          </a:p>
          <a:p>
            <a:pPr fontAlgn="b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картинки без фона </a:t>
            </a:r>
            <a:r>
              <a:rPr lang="ru-RU" dirty="0" err="1" smtClean="0"/>
              <a:t>креативное</a:t>
            </a:r>
            <a:r>
              <a:rPr lang="ru-RU" dirty="0" smtClean="0"/>
              <a:t> мышление клипарт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расивые Бабочки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7572396" cy="5679297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6215082"/>
            <a:ext cx="8858280" cy="642918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b="1" i="1" dirty="0" smtClean="0">
                <a:latin typeface="Segoe Script" pitchFamily="34" charset="0"/>
              </a:rPr>
              <a:t>Иногда именно усилие </a:t>
            </a:r>
            <a:br>
              <a:rPr lang="ru-RU" sz="3600" b="1" i="1" dirty="0" smtClean="0">
                <a:latin typeface="Segoe Script" pitchFamily="34" charset="0"/>
              </a:rPr>
            </a:br>
            <a:r>
              <a:rPr lang="ru-RU" sz="3600" b="1" i="1" dirty="0" smtClean="0">
                <a:latin typeface="Segoe Script" pitchFamily="34" charset="0"/>
              </a:rPr>
              <a:t>необходимо нам в жизни…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Image 1 of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488832" cy="530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 школу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Урок</a:t>
            </a:r>
            <a:endParaRPr lang="ru-RU" dirty="0"/>
          </a:p>
        </p:txBody>
      </p:sp>
      <p:pic>
        <p:nvPicPr>
          <p:cNvPr id="34818" name="Picture 2" descr="Бесплатное фото Портрет школьницы с большой лампочк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28800"/>
            <a:ext cx="5472608" cy="45224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syl.ru/misc/i/ai/335569/1948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7730433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8148" y="0"/>
            <a:ext cx="1143008" cy="68580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Impact" pitchFamily="34" charset="0"/>
              </a:rPr>
              <a:t>М</a:t>
            </a:r>
            <a:br>
              <a:rPr lang="ru-RU" sz="3200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Impact" pitchFamily="34" charset="0"/>
              </a:rPr>
              <a:t>о</a:t>
            </a:r>
            <a:br>
              <a:rPr lang="ru-RU" sz="3200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3200" dirty="0" err="1" smtClean="0">
                <a:solidFill>
                  <a:srgbClr val="FF0000"/>
                </a:solidFill>
                <a:latin typeface="Impact" pitchFamily="34" charset="0"/>
              </a:rPr>
              <a:t>з</a:t>
            </a:r>
            <a:r>
              <a:rPr lang="ru-RU" sz="3200" dirty="0" smtClean="0">
                <a:solidFill>
                  <a:srgbClr val="FF0000"/>
                </a:solidFill>
                <a:latin typeface="Impact" pitchFamily="34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Impact" pitchFamily="34" charset="0"/>
              </a:rPr>
              <a:t>г</a:t>
            </a:r>
            <a:br>
              <a:rPr lang="ru-RU" sz="3200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Impact" pitchFamily="34" charset="0"/>
              </a:rPr>
              <a:t>о</a:t>
            </a:r>
            <a:br>
              <a:rPr lang="ru-RU" sz="3200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Impact" pitchFamily="34" charset="0"/>
              </a:rPr>
              <a:t>в</a:t>
            </a:r>
            <a:br>
              <a:rPr lang="ru-RU" sz="3200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Impact" pitchFamily="34" charset="0"/>
              </a:rPr>
              <a:t>о</a:t>
            </a:r>
            <a:br>
              <a:rPr lang="ru-RU" sz="3200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3200" dirty="0" err="1" smtClean="0">
                <a:solidFill>
                  <a:srgbClr val="FF0000"/>
                </a:solidFill>
                <a:latin typeface="Impact" pitchFamily="34" charset="0"/>
              </a:rPr>
              <a:t>й</a:t>
            </a:r>
            <a:r>
              <a:rPr lang="ru-RU" sz="3200" dirty="0" smtClean="0">
                <a:solidFill>
                  <a:srgbClr val="FF0000"/>
                </a:solidFill>
                <a:latin typeface="Impact" pitchFamily="34" charset="0"/>
              </a:rPr>
              <a:t> </a:t>
            </a:r>
            <a:br>
              <a:rPr lang="ru-RU" sz="3200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Impact" pitchFamily="34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3200" dirty="0" err="1" smtClean="0">
                <a:solidFill>
                  <a:srgbClr val="FF0000"/>
                </a:solidFill>
                <a:latin typeface="Impact" pitchFamily="34" charset="0"/>
              </a:rPr>
              <a:t>ш</a:t>
            </a:r>
            <a:r>
              <a:rPr lang="ru-RU" sz="3200" dirty="0" smtClean="0">
                <a:solidFill>
                  <a:srgbClr val="FF0000"/>
                </a:solidFill>
                <a:latin typeface="Impact" pitchFamily="34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Impact" pitchFamily="34" charset="0"/>
              </a:rPr>
              <a:t>т</a:t>
            </a:r>
            <a:br>
              <a:rPr lang="ru-RU" sz="3200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Impact" pitchFamily="34" charset="0"/>
              </a:rPr>
              <a:t>у</a:t>
            </a:r>
            <a:br>
              <a:rPr lang="ru-RU" sz="3200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3200" dirty="0" err="1" smtClean="0">
                <a:solidFill>
                  <a:srgbClr val="FF0000"/>
                </a:solidFill>
                <a:latin typeface="Impact" pitchFamily="34" charset="0"/>
              </a:rPr>
              <a:t>р</a:t>
            </a:r>
            <a:r>
              <a:rPr lang="ru-RU" sz="3200" dirty="0" smtClean="0">
                <a:solidFill>
                  <a:srgbClr val="FF0000"/>
                </a:solidFill>
                <a:latin typeface="Impact" pitchFamily="34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Impact" pitchFamily="34" charset="0"/>
              </a:rPr>
              <a:t>м</a:t>
            </a:r>
            <a:endParaRPr lang="ru-RU" sz="3200" dirty="0">
              <a:solidFill>
                <a:srgbClr val="FF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Головной мозг человека</a:t>
            </a:r>
            <a:endParaRPr lang="ru-RU" dirty="0"/>
          </a:p>
        </p:txBody>
      </p:sp>
      <p:pic>
        <p:nvPicPr>
          <p:cNvPr id="33794" name="Picture 2" descr="Бесплатное векторное изображение Концепция рисованной мышл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5962650" cy="5026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688" y="5214950"/>
            <a:ext cx="8858312" cy="1500174"/>
          </a:xfrm>
        </p:spPr>
        <p:txBody>
          <a:bodyPr>
            <a:normAutofit/>
          </a:bodyPr>
          <a:lstStyle/>
          <a:p>
            <a:r>
              <a:rPr lang="ru-RU" sz="1800" b="0" dirty="0" smtClean="0">
                <a:solidFill>
                  <a:srgbClr val="FF0000"/>
                </a:solidFill>
                <a:latin typeface="Impact" pitchFamily="34" charset="0"/>
              </a:rPr>
              <a:t>Н</a:t>
            </a:r>
            <a:r>
              <a:rPr lang="en-US" sz="1800" b="0" dirty="0" err="1" smtClean="0">
                <a:solidFill>
                  <a:srgbClr val="FF0000"/>
                </a:solidFill>
                <a:latin typeface="Impact" pitchFamily="34" charset="0"/>
              </a:rPr>
              <a:t>ай</a:t>
            </a:r>
            <a:r>
              <a:rPr lang="ru-RU" sz="1800" b="0" dirty="0" err="1" smtClean="0">
                <a:solidFill>
                  <a:srgbClr val="FF0000"/>
                </a:solidFill>
                <a:latin typeface="Impact" pitchFamily="34" charset="0"/>
              </a:rPr>
              <a:t>д</a:t>
            </a:r>
            <a:r>
              <a:rPr lang="en-US" sz="1800" b="0" dirty="0" smtClean="0">
                <a:solidFill>
                  <a:srgbClr val="FF0000"/>
                </a:solidFill>
                <a:latin typeface="Impact" pitchFamily="34" charset="0"/>
              </a:rPr>
              <a:t>и</a:t>
            </a:r>
            <a:r>
              <a:rPr lang="ru-RU" sz="1800" b="0" dirty="0" smtClean="0">
                <a:solidFill>
                  <a:srgbClr val="FF0000"/>
                </a:solidFill>
                <a:latin typeface="Impact" pitchFamily="34" charset="0"/>
              </a:rPr>
              <a:t>те</a:t>
            </a:r>
            <a:r>
              <a:rPr lang="en-US" sz="1800" b="0" dirty="0" smtClean="0">
                <a:solidFill>
                  <a:srgbClr val="FF0000"/>
                </a:solidFill>
                <a:latin typeface="Impact" pitchFamily="34" charset="0"/>
              </a:rPr>
              <a:t> </a:t>
            </a:r>
            <a:r>
              <a:rPr lang="en-US" sz="1800" b="0" dirty="0" err="1" smtClean="0">
                <a:solidFill>
                  <a:srgbClr val="FF0000"/>
                </a:solidFill>
                <a:latin typeface="Impact" pitchFamily="34" charset="0"/>
              </a:rPr>
              <a:t>на</a:t>
            </a:r>
            <a:r>
              <a:rPr lang="en-US" sz="1800" b="0" dirty="0" smtClean="0">
                <a:solidFill>
                  <a:srgbClr val="FF0000"/>
                </a:solidFill>
                <a:latin typeface="Impact" pitchFamily="34" charset="0"/>
              </a:rPr>
              <a:t> </a:t>
            </a:r>
            <a:r>
              <a:rPr lang="en-US" sz="1800" b="0" dirty="0" err="1" smtClean="0">
                <a:solidFill>
                  <a:srgbClr val="FF0000"/>
                </a:solidFill>
                <a:latin typeface="Impact" pitchFamily="34" charset="0"/>
              </a:rPr>
              <a:t>картине</a:t>
            </a:r>
            <a:r>
              <a:rPr lang="ru-RU" sz="1800" b="0" dirty="0" smtClean="0">
                <a:solidFill>
                  <a:srgbClr val="FF0000"/>
                </a:solidFill>
                <a:latin typeface="Impact" pitchFamily="34" charset="0"/>
              </a:rPr>
              <a:t>:</a:t>
            </a:r>
            <a:r>
              <a:rPr lang="ru-RU" sz="1800" b="0" dirty="0" smtClean="0">
                <a:latin typeface="Impact" pitchFamily="34" charset="0"/>
              </a:rPr>
              <a:t/>
            </a:r>
            <a:br>
              <a:rPr lang="ru-RU" sz="1800" b="0" dirty="0" smtClean="0">
                <a:latin typeface="Impact" pitchFamily="34" charset="0"/>
              </a:rPr>
            </a:br>
            <a:r>
              <a:rPr lang="en-US" sz="1800" b="0" i="1" dirty="0" err="1" smtClean="0">
                <a:solidFill>
                  <a:srgbClr val="002060"/>
                </a:solidFill>
                <a:latin typeface="Impact" pitchFamily="34" charset="0"/>
              </a:rPr>
              <a:t>существительные</a:t>
            </a:r>
            <a:r>
              <a:rPr lang="en-US" sz="1800" b="0" i="1" dirty="0" smtClean="0">
                <a:solidFill>
                  <a:srgbClr val="002060"/>
                </a:solidFill>
                <a:latin typeface="Impact" pitchFamily="34" charset="0"/>
              </a:rPr>
              <a:t>, </a:t>
            </a:r>
            <a:r>
              <a:rPr lang="ru-RU" sz="1800" b="0" i="1" dirty="0" smtClean="0">
                <a:solidFill>
                  <a:srgbClr val="002060"/>
                </a:solidFill>
                <a:latin typeface="Impact" pitchFamily="34" charset="0"/>
              </a:rPr>
              <a:t/>
            </a:r>
            <a:br>
              <a:rPr lang="ru-RU" sz="1800" b="0" i="1" dirty="0" smtClean="0">
                <a:solidFill>
                  <a:srgbClr val="002060"/>
                </a:solidFill>
                <a:latin typeface="Impact" pitchFamily="34" charset="0"/>
              </a:rPr>
            </a:br>
            <a:r>
              <a:rPr lang="en-US" sz="1800" b="0" i="1" dirty="0" err="1" smtClean="0">
                <a:solidFill>
                  <a:srgbClr val="002060"/>
                </a:solidFill>
                <a:latin typeface="Impact" pitchFamily="34" charset="0"/>
              </a:rPr>
              <a:t>прилагательные</a:t>
            </a:r>
            <a:r>
              <a:rPr lang="en-US" sz="1800" b="0" i="1" dirty="0" smtClean="0">
                <a:solidFill>
                  <a:srgbClr val="002060"/>
                </a:solidFill>
                <a:latin typeface="Impact" pitchFamily="34" charset="0"/>
              </a:rPr>
              <a:t>, </a:t>
            </a:r>
            <a:r>
              <a:rPr lang="ru-RU" sz="1800" b="0" i="1" dirty="0" smtClean="0">
                <a:solidFill>
                  <a:srgbClr val="002060"/>
                </a:solidFill>
                <a:latin typeface="Impact" pitchFamily="34" charset="0"/>
              </a:rPr>
              <a:t/>
            </a:r>
            <a:br>
              <a:rPr lang="ru-RU" sz="1800" b="0" i="1" dirty="0" smtClean="0">
                <a:solidFill>
                  <a:srgbClr val="002060"/>
                </a:solidFill>
                <a:latin typeface="Impact" pitchFamily="34" charset="0"/>
              </a:rPr>
            </a:br>
            <a:r>
              <a:rPr lang="en-US" sz="1800" b="0" i="1" dirty="0" err="1" smtClean="0">
                <a:solidFill>
                  <a:srgbClr val="002060"/>
                </a:solidFill>
                <a:latin typeface="Impact" pitchFamily="34" charset="0"/>
              </a:rPr>
              <a:t>глаголы</a:t>
            </a:r>
            <a:r>
              <a:rPr lang="en-US" sz="1800" b="0" i="1" dirty="0" smtClean="0">
                <a:solidFill>
                  <a:srgbClr val="002060"/>
                </a:solidFill>
                <a:latin typeface="Impact" pitchFamily="34" charset="0"/>
              </a:rPr>
              <a:t>, </a:t>
            </a:r>
            <a:r>
              <a:rPr lang="ru-RU" sz="1800" b="0" i="1" dirty="0" smtClean="0">
                <a:solidFill>
                  <a:srgbClr val="002060"/>
                </a:solidFill>
                <a:latin typeface="Impact" pitchFamily="34" charset="0"/>
              </a:rPr>
              <a:t/>
            </a:r>
            <a:br>
              <a:rPr lang="ru-RU" sz="1800" b="0" i="1" dirty="0" smtClean="0">
                <a:solidFill>
                  <a:srgbClr val="002060"/>
                </a:solidFill>
                <a:latin typeface="Impact" pitchFamily="34" charset="0"/>
              </a:rPr>
            </a:br>
            <a:endParaRPr lang="ru-RU" sz="1800" b="0" dirty="0"/>
          </a:p>
        </p:txBody>
      </p:sp>
      <p:pic>
        <p:nvPicPr>
          <p:cNvPr id="18434" name="Picture 2" descr="https://avatars.mds.yandex.net/i?id=feef9e6f8dcfb6b7032286106209ae82b20244f2-10313458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45339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>Изобретение по аналогии</a:t>
            </a:r>
            <a:endParaRPr lang="ru-RU" dirty="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19458" name="Picture 2" descr="https://soaveradg.files.wordpress.com/2015/06/i-have-an-id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8365600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347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57686" y="1785926"/>
            <a:ext cx="4786313" cy="4929222"/>
          </a:xfrm>
        </p:spPr>
        <p:txBody>
          <a:bodyPr>
            <a:normAutofit fontScale="90000"/>
          </a:bodyPr>
          <a:lstStyle/>
          <a:p>
            <a:r>
              <a:rPr lang="ru-RU" sz="2400" b="0" i="1" dirty="0" smtClean="0">
                <a:solidFill>
                  <a:srgbClr val="002060"/>
                </a:solidFill>
                <a:latin typeface="Impact" pitchFamily="34" charset="0"/>
              </a:rPr>
              <a:t>Кто является </a:t>
            </a:r>
            <a:r>
              <a:rPr lang="ru-RU" sz="2400" b="0" i="1" dirty="0" err="1" smtClean="0">
                <a:solidFill>
                  <a:srgbClr val="002060"/>
                </a:solidFill>
                <a:latin typeface="Impact" pitchFamily="34" charset="0"/>
              </a:rPr>
              <a:t>гоавным</a:t>
            </a:r>
            <a:r>
              <a:rPr lang="ru-RU" sz="2400" b="0" i="1" dirty="0" smtClean="0">
                <a:solidFill>
                  <a:srgbClr val="002060"/>
                </a:solidFill>
                <a:latin typeface="Impact" pitchFamily="34" charset="0"/>
              </a:rPr>
              <a:t> героем картинки?</a:t>
            </a:r>
            <a:r>
              <a:rPr lang="ru-RU" sz="2400" b="0" i="1" dirty="0" smtClean="0">
                <a:solidFill>
                  <a:srgbClr val="002060"/>
                </a:solidFill>
                <a:latin typeface="Impact" pitchFamily="34" charset="0"/>
              </a:rPr>
              <a:t/>
            </a:r>
            <a:br>
              <a:rPr lang="ru-RU" sz="2400" b="0" i="1" dirty="0" smtClean="0">
                <a:solidFill>
                  <a:srgbClr val="002060"/>
                </a:solidFill>
                <a:latin typeface="Impact" pitchFamily="34" charset="0"/>
              </a:rPr>
            </a:br>
            <a:r>
              <a:rPr lang="ru-RU" sz="2400" b="0" i="1" dirty="0" smtClean="0">
                <a:solidFill>
                  <a:srgbClr val="002060"/>
                </a:solidFill>
                <a:latin typeface="Impact" pitchFamily="34" charset="0"/>
              </a:rPr>
              <a:t/>
            </a:r>
            <a:br>
              <a:rPr lang="ru-RU" sz="2400" b="0" i="1" dirty="0" smtClean="0">
                <a:solidFill>
                  <a:srgbClr val="002060"/>
                </a:solidFill>
                <a:latin typeface="Impact" pitchFamily="34" charset="0"/>
              </a:rPr>
            </a:br>
            <a:r>
              <a:rPr lang="ru-RU" sz="2400" b="0" i="1" dirty="0" smtClean="0">
                <a:solidFill>
                  <a:srgbClr val="002060"/>
                </a:solidFill>
                <a:latin typeface="Impact" pitchFamily="34" charset="0"/>
              </a:rPr>
              <a:t>Как мальчишки оказались у  окна?</a:t>
            </a:r>
            <a:br>
              <a:rPr lang="ru-RU" sz="2400" b="0" i="1" dirty="0" smtClean="0">
                <a:solidFill>
                  <a:srgbClr val="002060"/>
                </a:solidFill>
                <a:latin typeface="Impact" pitchFamily="34" charset="0"/>
              </a:rPr>
            </a:br>
            <a:r>
              <a:rPr lang="en-US" sz="2400" b="0" i="1" dirty="0" err="1" smtClean="0">
                <a:solidFill>
                  <a:srgbClr val="002060"/>
                </a:solidFill>
                <a:latin typeface="Impact" pitchFamily="34" charset="0"/>
              </a:rPr>
              <a:t>Свой</a:t>
            </a:r>
            <a:r>
              <a:rPr lang="en-US" sz="2400" b="0" i="1" dirty="0" smtClean="0">
                <a:solidFill>
                  <a:srgbClr val="002060"/>
                </a:solidFill>
                <a:latin typeface="Impact" pitchFamily="34" charset="0"/>
              </a:rPr>
              <a:t> </a:t>
            </a:r>
            <a:r>
              <a:rPr lang="en-US" sz="2400" b="0" i="1" dirty="0" err="1" smtClean="0">
                <a:solidFill>
                  <a:srgbClr val="002060"/>
                </a:solidFill>
                <a:latin typeface="Impact" pitchFamily="34" charset="0"/>
              </a:rPr>
              <a:t>ответ</a:t>
            </a:r>
            <a:r>
              <a:rPr lang="en-US" sz="2400" b="0" i="1" dirty="0" smtClean="0">
                <a:solidFill>
                  <a:srgbClr val="002060"/>
                </a:solidFill>
                <a:latin typeface="Impact" pitchFamily="34" charset="0"/>
              </a:rPr>
              <a:t> </a:t>
            </a:r>
            <a:r>
              <a:rPr lang="en-US" sz="2400" b="0" i="1" dirty="0" err="1" smtClean="0">
                <a:solidFill>
                  <a:srgbClr val="002060"/>
                </a:solidFill>
                <a:latin typeface="Impact" pitchFamily="34" charset="0"/>
              </a:rPr>
              <a:t>обоснуйте</a:t>
            </a:r>
            <a:r>
              <a:rPr lang="en-US" sz="2400" b="0" i="1" dirty="0" smtClean="0">
                <a:solidFill>
                  <a:srgbClr val="002060"/>
                </a:solidFill>
                <a:latin typeface="Impact" pitchFamily="34" charset="0"/>
              </a:rPr>
              <a:t>.</a:t>
            </a:r>
            <a:r>
              <a:rPr lang="ru-RU" sz="2400" b="0" i="1" dirty="0" smtClean="0">
                <a:solidFill>
                  <a:srgbClr val="002060"/>
                </a:solidFill>
                <a:latin typeface="Impact" pitchFamily="34" charset="0"/>
              </a:rPr>
              <a:t/>
            </a:r>
            <a:br>
              <a:rPr lang="ru-RU" sz="2400" b="0" i="1" dirty="0" smtClean="0">
                <a:solidFill>
                  <a:srgbClr val="002060"/>
                </a:solidFill>
                <a:latin typeface="Impact" pitchFamily="34" charset="0"/>
              </a:rPr>
            </a:br>
            <a:r>
              <a:rPr lang="ru-RU" sz="2400" b="0" i="1" dirty="0" smtClean="0">
                <a:solidFill>
                  <a:srgbClr val="002060"/>
                </a:solidFill>
                <a:latin typeface="Impact" pitchFamily="34" charset="0"/>
              </a:rPr>
              <a:t>В каких тонах написана картинка, почему?</a:t>
            </a:r>
            <a:r>
              <a:rPr lang="ru-RU" sz="2400" b="0" i="1" dirty="0" smtClean="0">
                <a:solidFill>
                  <a:srgbClr val="002060"/>
                </a:solidFill>
                <a:latin typeface="Impact" pitchFamily="34" charset="0"/>
              </a:rPr>
              <a:t/>
            </a:r>
            <a:br>
              <a:rPr lang="ru-RU" sz="2400" b="0" i="1" dirty="0" smtClean="0">
                <a:solidFill>
                  <a:srgbClr val="002060"/>
                </a:solidFill>
                <a:latin typeface="Impact" pitchFamily="34" charset="0"/>
              </a:rPr>
            </a:br>
            <a:r>
              <a:rPr lang="ru-RU" sz="2400" b="0" i="1" dirty="0" smtClean="0">
                <a:solidFill>
                  <a:srgbClr val="002060"/>
                </a:solidFill>
                <a:latin typeface="Impact" pitchFamily="34" charset="0"/>
              </a:rPr>
              <a:t/>
            </a:r>
            <a:br>
              <a:rPr lang="ru-RU" sz="2400" b="0" i="1" dirty="0" smtClean="0">
                <a:solidFill>
                  <a:srgbClr val="002060"/>
                </a:solidFill>
                <a:latin typeface="Impact" pitchFamily="34" charset="0"/>
              </a:rPr>
            </a:br>
            <a:r>
              <a:rPr lang="en-US" sz="2400" b="0" i="1" dirty="0" err="1" smtClean="0">
                <a:solidFill>
                  <a:srgbClr val="002060"/>
                </a:solidFill>
                <a:latin typeface="Impact" pitchFamily="34" charset="0"/>
              </a:rPr>
              <a:t>Создавая</a:t>
            </a:r>
            <a:r>
              <a:rPr lang="en-US" sz="2400" b="0" i="1" dirty="0" smtClean="0">
                <a:solidFill>
                  <a:srgbClr val="002060"/>
                </a:solidFill>
                <a:latin typeface="Impact" pitchFamily="34" charset="0"/>
              </a:rPr>
              <a:t> </a:t>
            </a:r>
            <a:r>
              <a:rPr lang="en-US" sz="2400" b="0" i="1" dirty="0" err="1" smtClean="0">
                <a:solidFill>
                  <a:srgbClr val="002060"/>
                </a:solidFill>
                <a:latin typeface="Impact" pitchFamily="34" charset="0"/>
              </a:rPr>
              <a:t>свое</a:t>
            </a:r>
            <a:r>
              <a:rPr lang="en-US" sz="2400" b="0" i="1" dirty="0" smtClean="0">
                <a:solidFill>
                  <a:srgbClr val="002060"/>
                </a:solidFill>
                <a:latin typeface="Impact" pitchFamily="34" charset="0"/>
              </a:rPr>
              <a:t> </a:t>
            </a:r>
            <a:r>
              <a:rPr lang="en-US" sz="2400" b="0" i="1" dirty="0" err="1" smtClean="0">
                <a:solidFill>
                  <a:srgbClr val="002060"/>
                </a:solidFill>
                <a:latin typeface="Impact" pitchFamily="34" charset="0"/>
              </a:rPr>
              <a:t>сочинение</a:t>
            </a:r>
            <a:r>
              <a:rPr lang="en-US" sz="2400" b="0" i="1" dirty="0" smtClean="0">
                <a:solidFill>
                  <a:srgbClr val="002060"/>
                </a:solidFill>
                <a:latin typeface="Impact" pitchFamily="34" charset="0"/>
              </a:rPr>
              <a:t> </a:t>
            </a:r>
            <a:r>
              <a:rPr lang="en-US" sz="2400" b="0" i="1" dirty="0" err="1" smtClean="0">
                <a:solidFill>
                  <a:srgbClr val="002060"/>
                </a:solidFill>
                <a:latin typeface="Impact" pitchFamily="34" charset="0"/>
              </a:rPr>
              <a:t>по</a:t>
            </a:r>
            <a:r>
              <a:rPr lang="en-US" sz="2400" b="0" i="1" dirty="0" smtClean="0">
                <a:solidFill>
                  <a:srgbClr val="002060"/>
                </a:solidFill>
                <a:latin typeface="Impact" pitchFamily="34" charset="0"/>
              </a:rPr>
              <a:t> </a:t>
            </a:r>
            <a:r>
              <a:rPr lang="en-US" sz="2400" b="0" i="1" dirty="0" err="1" smtClean="0">
                <a:solidFill>
                  <a:srgbClr val="002060"/>
                </a:solidFill>
                <a:latin typeface="Impact" pitchFamily="34" charset="0"/>
              </a:rPr>
              <a:t>этой</a:t>
            </a:r>
            <a:r>
              <a:rPr lang="en-US" sz="2400" b="0" i="1" dirty="0" smtClean="0">
                <a:solidFill>
                  <a:srgbClr val="002060"/>
                </a:solidFill>
                <a:latin typeface="Impact" pitchFamily="34" charset="0"/>
              </a:rPr>
              <a:t> </a:t>
            </a:r>
            <a:r>
              <a:rPr lang="en-US" sz="2400" b="0" i="1" dirty="0" err="1" smtClean="0">
                <a:solidFill>
                  <a:srgbClr val="002060"/>
                </a:solidFill>
                <a:latin typeface="Impact" pitchFamily="34" charset="0"/>
              </a:rPr>
              <a:t>картине</a:t>
            </a:r>
            <a:r>
              <a:rPr lang="en-US" sz="2400" b="0" i="1" dirty="0" smtClean="0">
                <a:solidFill>
                  <a:srgbClr val="002060"/>
                </a:solidFill>
                <a:latin typeface="Impact" pitchFamily="34" charset="0"/>
              </a:rPr>
              <a:t>, </a:t>
            </a:r>
            <a:r>
              <a:rPr lang="en-US" sz="2400" b="0" i="1" dirty="0" err="1" smtClean="0">
                <a:solidFill>
                  <a:srgbClr val="002060"/>
                </a:solidFill>
                <a:latin typeface="Impact" pitchFamily="34" charset="0"/>
              </a:rPr>
              <a:t>каким</a:t>
            </a:r>
            <a:r>
              <a:rPr lang="en-US" sz="2400" b="0" i="1" dirty="0" smtClean="0">
                <a:solidFill>
                  <a:srgbClr val="002060"/>
                </a:solidFill>
                <a:latin typeface="Impact" pitchFamily="34" charset="0"/>
              </a:rPr>
              <a:t> </a:t>
            </a:r>
            <a:r>
              <a:rPr lang="en-US" sz="2400" b="0" i="1" dirty="0" err="1" smtClean="0">
                <a:solidFill>
                  <a:srgbClr val="002060"/>
                </a:solidFill>
                <a:latin typeface="Impact" pitchFamily="34" charset="0"/>
              </a:rPr>
              <a:t>типом</a:t>
            </a:r>
            <a:r>
              <a:rPr lang="en-US" sz="2400" b="0" i="1" dirty="0" smtClean="0">
                <a:solidFill>
                  <a:srgbClr val="002060"/>
                </a:solidFill>
                <a:latin typeface="Impact" pitchFamily="34" charset="0"/>
              </a:rPr>
              <a:t> </a:t>
            </a:r>
            <a:r>
              <a:rPr lang="en-US" sz="2400" b="0" i="1" dirty="0" err="1" smtClean="0">
                <a:solidFill>
                  <a:srgbClr val="002060"/>
                </a:solidFill>
                <a:latin typeface="Impact" pitchFamily="34" charset="0"/>
              </a:rPr>
              <a:t>речи</a:t>
            </a:r>
            <a:r>
              <a:rPr lang="en-US" sz="2400" b="0" i="1" dirty="0" smtClean="0">
                <a:solidFill>
                  <a:srgbClr val="002060"/>
                </a:solidFill>
                <a:latin typeface="Impact" pitchFamily="34" charset="0"/>
              </a:rPr>
              <a:t> </a:t>
            </a:r>
            <a:r>
              <a:rPr lang="en-US" sz="2400" b="0" i="1" dirty="0" err="1" smtClean="0">
                <a:solidFill>
                  <a:srgbClr val="002060"/>
                </a:solidFill>
                <a:latin typeface="Impact" pitchFamily="34" charset="0"/>
              </a:rPr>
              <a:t>вы</a:t>
            </a:r>
            <a:r>
              <a:rPr lang="en-US" sz="2400" b="0" i="1" dirty="0" smtClean="0">
                <a:solidFill>
                  <a:srgbClr val="002060"/>
                </a:solidFill>
                <a:latin typeface="Impact" pitchFamily="34" charset="0"/>
              </a:rPr>
              <a:t> </a:t>
            </a:r>
            <a:r>
              <a:rPr lang="en-US" sz="2400" b="0" i="1" dirty="0" err="1" smtClean="0">
                <a:solidFill>
                  <a:srgbClr val="002060"/>
                </a:solidFill>
                <a:latin typeface="Impact" pitchFamily="34" charset="0"/>
              </a:rPr>
              <a:t>можете</a:t>
            </a:r>
            <a:r>
              <a:rPr lang="en-US" sz="2400" b="0" i="1" dirty="0" smtClean="0">
                <a:solidFill>
                  <a:srgbClr val="002060"/>
                </a:solidFill>
                <a:latin typeface="Impact" pitchFamily="34" charset="0"/>
              </a:rPr>
              <a:t> </a:t>
            </a:r>
            <a:r>
              <a:rPr lang="en-US" sz="2400" b="0" i="1" dirty="0" err="1" smtClean="0">
                <a:solidFill>
                  <a:srgbClr val="002060"/>
                </a:solidFill>
                <a:latin typeface="Impact" pitchFamily="34" charset="0"/>
              </a:rPr>
              <a:t>воспользоваться</a:t>
            </a:r>
            <a:r>
              <a:rPr lang="ru-RU" sz="2400" b="0" i="1" dirty="0" smtClean="0">
                <a:solidFill>
                  <a:srgbClr val="002060"/>
                </a:solidFill>
                <a:latin typeface="Impact" pitchFamily="34" charset="0"/>
              </a:rPr>
              <a:t>?</a:t>
            </a:r>
            <a:r>
              <a:rPr lang="en-US" sz="2400" b="0" i="1" dirty="0" smtClean="0">
                <a:solidFill>
                  <a:srgbClr val="002060"/>
                </a:solidFill>
                <a:latin typeface="Impact" pitchFamily="34" charset="0"/>
              </a:rPr>
              <a:t> </a:t>
            </a:r>
            <a:r>
              <a:rPr lang="ru-RU" sz="2400" b="0" i="1" dirty="0" smtClean="0">
                <a:solidFill>
                  <a:srgbClr val="002060"/>
                </a:solidFill>
                <a:latin typeface="Impact" pitchFamily="34" charset="0"/>
              </a:rPr>
              <a:t/>
            </a:r>
            <a:br>
              <a:rPr lang="ru-RU" sz="2400" b="0" i="1" dirty="0" smtClean="0">
                <a:solidFill>
                  <a:srgbClr val="002060"/>
                </a:solidFill>
                <a:latin typeface="Impact" pitchFamily="34" charset="0"/>
              </a:rPr>
            </a:br>
            <a:r>
              <a:rPr lang="ru-RU" sz="2400" b="0" i="1" dirty="0" smtClean="0">
                <a:solidFill>
                  <a:srgbClr val="002060"/>
                </a:solidFill>
                <a:latin typeface="Impact" pitchFamily="34" charset="0"/>
              </a:rPr>
              <a:t/>
            </a:r>
            <a:br>
              <a:rPr lang="ru-RU" sz="2400" b="0" i="1" dirty="0" smtClean="0">
                <a:solidFill>
                  <a:srgbClr val="002060"/>
                </a:solidFill>
                <a:latin typeface="Impact" pitchFamily="34" charset="0"/>
              </a:rPr>
            </a:br>
            <a:r>
              <a:rPr lang="en-US" sz="2400" b="0" i="1" dirty="0" err="1" smtClean="0">
                <a:solidFill>
                  <a:srgbClr val="002060"/>
                </a:solidFill>
                <a:latin typeface="Impact" pitchFamily="34" charset="0"/>
              </a:rPr>
              <a:t>Свой</a:t>
            </a:r>
            <a:r>
              <a:rPr lang="en-US" sz="2400" b="0" i="1" dirty="0" smtClean="0">
                <a:solidFill>
                  <a:srgbClr val="002060"/>
                </a:solidFill>
                <a:latin typeface="Impact" pitchFamily="34" charset="0"/>
              </a:rPr>
              <a:t> </a:t>
            </a:r>
            <a:r>
              <a:rPr lang="en-US" sz="2400" b="0" i="1" dirty="0" err="1" smtClean="0">
                <a:solidFill>
                  <a:srgbClr val="002060"/>
                </a:solidFill>
                <a:latin typeface="Impact" pitchFamily="34" charset="0"/>
              </a:rPr>
              <a:t>ответ</a:t>
            </a:r>
            <a:r>
              <a:rPr lang="en-US" sz="2400" b="0" i="1" dirty="0" smtClean="0">
                <a:solidFill>
                  <a:srgbClr val="002060"/>
                </a:solidFill>
                <a:latin typeface="Impact" pitchFamily="34" charset="0"/>
              </a:rPr>
              <a:t> </a:t>
            </a:r>
            <a:r>
              <a:rPr lang="en-US" sz="2400" b="0" i="1" dirty="0" err="1" smtClean="0">
                <a:solidFill>
                  <a:srgbClr val="002060"/>
                </a:solidFill>
                <a:latin typeface="Impact" pitchFamily="34" charset="0"/>
              </a:rPr>
              <a:t>объясните</a:t>
            </a:r>
            <a:r>
              <a:rPr lang="en-US" sz="2400" b="0" i="1" dirty="0" smtClean="0">
                <a:solidFill>
                  <a:srgbClr val="002060"/>
                </a:solidFill>
                <a:latin typeface="Impact" pitchFamily="34" charset="0"/>
              </a:rPr>
              <a:t>. </a:t>
            </a:r>
            <a:endParaRPr lang="ru-RU" sz="2400" b="0" i="1" dirty="0">
              <a:solidFill>
                <a:srgbClr val="002060"/>
              </a:solidFill>
              <a:latin typeface="Impact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6248" y="0"/>
            <a:ext cx="4857752" cy="150018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Контрольное с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очинени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картине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Е.В.Сыромятниковой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Первые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зрители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класс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289</Words>
  <Application>Microsoft Office PowerPoint</Application>
  <PresentationFormat>Экран (4:3)</PresentationFormat>
  <Paragraphs>69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Методы и приёмы развития креативного мышления  на уроках  русского языка</vt:lpstr>
      <vt:lpstr>Креативное мышление</vt:lpstr>
      <vt:lpstr>Слайд 3</vt:lpstr>
      <vt:lpstr>Слайд 4</vt:lpstr>
      <vt:lpstr>М о з г о в о й   ш т у р м</vt:lpstr>
      <vt:lpstr>Головной мозг человека</vt:lpstr>
      <vt:lpstr>Найдите на картине: существительные,  прилагательные,  глаголы,  </vt:lpstr>
      <vt:lpstr>Изобретение по аналогии</vt:lpstr>
      <vt:lpstr>Кто является гоавным героем картинки?  Как мальчишки оказались у  окна? Свой ответ обоснуйте. В каких тонах написана картинка, почему?  Создавая свое сочинение по этой картине, каким типом речи вы можете воспользоваться?   Свой ответ объясните. </vt:lpstr>
      <vt:lpstr>Проблемная ситуация  (постановка проблемного вопроса)</vt:lpstr>
      <vt:lpstr>Вставьте пропущенные буквы, там, где можете объяснить их написание правилом: Проверь себя!</vt:lpstr>
      <vt:lpstr>Лингвистическая задача</vt:lpstr>
      <vt:lpstr>Визуализация</vt:lpstr>
      <vt:lpstr>Задание:  нарисуйте причастие, отразив в рисунке связь этой части речи с глаголом и прилагательным. Задание:  нарисуйте деепричастие, отразив в рисунке его связь с глаголом по отношению к основному и добавочному действию, выраженному ими. </vt:lpstr>
      <vt:lpstr>Игра</vt:lpstr>
      <vt:lpstr>Ассоциативные связи</vt:lpstr>
      <vt:lpstr>Задание: «Гербарий»</vt:lpstr>
      <vt:lpstr>Задание:  «Помогите «вылечить» «заболевшие» предложения»  (объясните, в чем заключаются речевые ошибки, исправьте их).   На нём были штаны с отцовского плеча, вернувшиеся с фронта.  Гуси, перестав щипать траву, легли на нее, распластав крылья и укрывая под ними своих выродков. </vt:lpstr>
      <vt:lpstr>Таким образом, важную роль при формировании креативного мышления учащихся на уроках русского языка играют:  1) тщательный отбор содержания учебного материала; 2) серьёзная работа над формулировкой заданий; 3) профессионализм учителя-предметника, постоянно поддерживаемый необычным уроком, так называемым «Уроком бабочки».  </vt:lpstr>
      <vt:lpstr>Иногда именно усилие  необходимо нам в жизни…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Ирина</cp:lastModifiedBy>
  <cp:revision>32</cp:revision>
  <dcterms:created xsi:type="dcterms:W3CDTF">2022-02-03T08:32:28Z</dcterms:created>
  <dcterms:modified xsi:type="dcterms:W3CDTF">2024-03-04T07:16:33Z</dcterms:modified>
</cp:coreProperties>
</file>